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2.xml" ContentType="application/vnd.openxmlformats-officedocument.presentationml.comment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handoutMasterIdLst>
    <p:handoutMasterId r:id="rId24"/>
  </p:handoutMasterIdLst>
  <p:sldIdLst>
    <p:sldId id="256" r:id="rId2"/>
    <p:sldId id="274" r:id="rId3"/>
    <p:sldId id="282" r:id="rId4"/>
    <p:sldId id="259" r:id="rId5"/>
    <p:sldId id="276" r:id="rId6"/>
    <p:sldId id="260" r:id="rId7"/>
    <p:sldId id="280" r:id="rId8"/>
    <p:sldId id="262" r:id="rId9"/>
    <p:sldId id="281" r:id="rId10"/>
    <p:sldId id="261" r:id="rId11"/>
    <p:sldId id="278" r:id="rId12"/>
    <p:sldId id="272" r:id="rId13"/>
    <p:sldId id="258" r:id="rId14"/>
    <p:sldId id="264" r:id="rId15"/>
    <p:sldId id="265" r:id="rId16"/>
    <p:sldId id="266" r:id="rId17"/>
    <p:sldId id="263" r:id="rId18"/>
    <p:sldId id="267" r:id="rId19"/>
    <p:sldId id="268" r:id="rId20"/>
    <p:sldId id="269" r:id="rId21"/>
    <p:sldId id="284" r:id="rId2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dy Perera" initials="MP" lastIdx="7" clrIdx="0">
    <p:extLst>
      <p:ext uri="{19B8F6BF-5375-455C-9EA6-DF929625EA0E}">
        <p15:presenceInfo xmlns:p15="http://schemas.microsoft.com/office/powerpoint/2012/main" userId="Mandy Perer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90" d="100"/>
          <a:sy n="90" d="100"/>
        </p:scale>
        <p:origin x="3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0-25T12:25:13.670" idx="1">
    <p:pos x="10" y="10"/>
    <p:text/>
    <p:extLst>
      <p:ext uri="{C676402C-5697-4E1C-873F-D02D1690AC5C}">
        <p15:threadingInfo xmlns:p15="http://schemas.microsoft.com/office/powerpoint/2012/main" timeZoneBias="360"/>
      </p:ext>
    </p:extLst>
  </p:cm>
  <p:cm authorId="1" dt="2019-10-25T12:37:06.227" idx="2">
    <p:pos x="106" y="106"/>
    <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5-18T09:26:26.664" idx="3">
    <p:pos x="10" y="10"/>
    <p:text>e-mail vs call</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D9BDBA1-4610-4EC1-828F-40B1DCCAEDDA}" type="datetimeFigureOut">
              <a:rPr lang="en-US" smtClean="0"/>
              <a:t>3/6/2026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88ED36D-7C19-42D4-8009-E3FA08AFAA3C}" type="slidenum">
              <a:rPr lang="en-US" smtClean="0"/>
              <a:t>‹#›</a:t>
            </a:fld>
            <a:endParaRPr lang="en-US"/>
          </a:p>
        </p:txBody>
      </p:sp>
    </p:spTree>
    <p:extLst>
      <p:ext uri="{BB962C8B-B14F-4D97-AF65-F5344CB8AC3E}">
        <p14:creationId xmlns:p14="http://schemas.microsoft.com/office/powerpoint/2010/main" val="2815175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6C4713E-C611-4347-92DD-91FAA317833E}" type="datetimeFigureOut">
              <a:rPr lang="en-US" smtClean="0"/>
              <a:t>3/6/2026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6DB6945-47D5-4F06-80D8-03E9B2DB8FD0}" type="slidenum">
              <a:rPr lang="en-US" smtClean="0"/>
              <a:t>‹#›</a:t>
            </a:fld>
            <a:endParaRPr lang="en-US"/>
          </a:p>
        </p:txBody>
      </p:sp>
    </p:spTree>
    <p:extLst>
      <p:ext uri="{BB962C8B-B14F-4D97-AF65-F5344CB8AC3E}">
        <p14:creationId xmlns:p14="http://schemas.microsoft.com/office/powerpoint/2010/main" val="1025902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introductions</a:t>
            </a:r>
          </a:p>
        </p:txBody>
      </p:sp>
      <p:sp>
        <p:nvSpPr>
          <p:cNvPr id="4" name="Slide Number Placeholder 3"/>
          <p:cNvSpPr>
            <a:spLocks noGrp="1"/>
          </p:cNvSpPr>
          <p:nvPr>
            <p:ph type="sldNum" sz="quarter" idx="10"/>
          </p:nvPr>
        </p:nvSpPr>
        <p:spPr/>
        <p:txBody>
          <a:bodyPr/>
          <a:lstStyle/>
          <a:p>
            <a:fld id="{96DB6945-47D5-4F06-80D8-03E9B2DB8FD0}" type="slidenum">
              <a:rPr lang="en-US" smtClean="0"/>
              <a:t>1</a:t>
            </a:fld>
            <a:endParaRPr lang="en-US"/>
          </a:p>
        </p:txBody>
      </p:sp>
    </p:spTree>
    <p:extLst>
      <p:ext uri="{BB962C8B-B14F-4D97-AF65-F5344CB8AC3E}">
        <p14:creationId xmlns:p14="http://schemas.microsoft.com/office/powerpoint/2010/main" val="2719941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10</a:t>
            </a:fld>
            <a:endParaRPr lang="en-US"/>
          </a:p>
        </p:txBody>
      </p:sp>
    </p:spTree>
    <p:extLst>
      <p:ext uri="{BB962C8B-B14F-4D97-AF65-F5344CB8AC3E}">
        <p14:creationId xmlns:p14="http://schemas.microsoft.com/office/powerpoint/2010/main" val="2035552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11</a:t>
            </a:fld>
            <a:endParaRPr lang="en-US"/>
          </a:p>
        </p:txBody>
      </p:sp>
    </p:spTree>
    <p:extLst>
      <p:ext uri="{BB962C8B-B14F-4D97-AF65-F5344CB8AC3E}">
        <p14:creationId xmlns:p14="http://schemas.microsoft.com/office/powerpoint/2010/main" val="181031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12</a:t>
            </a:fld>
            <a:endParaRPr lang="en-US"/>
          </a:p>
        </p:txBody>
      </p:sp>
    </p:spTree>
    <p:extLst>
      <p:ext uri="{BB962C8B-B14F-4D97-AF65-F5344CB8AC3E}">
        <p14:creationId xmlns:p14="http://schemas.microsoft.com/office/powerpoint/2010/main" val="1684753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13</a:t>
            </a:fld>
            <a:endParaRPr lang="en-US"/>
          </a:p>
        </p:txBody>
      </p:sp>
    </p:spTree>
    <p:extLst>
      <p:ext uri="{BB962C8B-B14F-4D97-AF65-F5344CB8AC3E}">
        <p14:creationId xmlns:p14="http://schemas.microsoft.com/office/powerpoint/2010/main" val="764378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teachable moments, kids</a:t>
            </a:r>
            <a:r>
              <a:rPr lang="en-US" baseline="0" dirty="0"/>
              <a:t> are learning, will talk with parents about Bottom line behaviors (hurting someone), but not necessarily below line (ex cutting in line)</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14</a:t>
            </a:fld>
            <a:endParaRPr lang="en-US"/>
          </a:p>
        </p:txBody>
      </p:sp>
    </p:spTree>
    <p:extLst>
      <p:ext uri="{BB962C8B-B14F-4D97-AF65-F5344CB8AC3E}">
        <p14:creationId xmlns:p14="http://schemas.microsoft.com/office/powerpoint/2010/main" val="3239145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–any meds</a:t>
            </a:r>
            <a:r>
              <a:rPr lang="en-US" baseline="0" dirty="0"/>
              <a:t> in camp, consult me</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15</a:t>
            </a:fld>
            <a:endParaRPr lang="en-US"/>
          </a:p>
        </p:txBody>
      </p:sp>
    </p:spTree>
    <p:extLst>
      <p:ext uri="{BB962C8B-B14F-4D97-AF65-F5344CB8AC3E}">
        <p14:creationId xmlns:p14="http://schemas.microsoft.com/office/powerpoint/2010/main" val="4231921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–lots of front-loading, training, and planning</a:t>
            </a:r>
          </a:p>
        </p:txBody>
      </p:sp>
      <p:sp>
        <p:nvSpPr>
          <p:cNvPr id="4" name="Slide Number Placeholder 3"/>
          <p:cNvSpPr>
            <a:spLocks noGrp="1"/>
          </p:cNvSpPr>
          <p:nvPr>
            <p:ph type="sldNum" sz="quarter" idx="10"/>
          </p:nvPr>
        </p:nvSpPr>
        <p:spPr/>
        <p:txBody>
          <a:bodyPr/>
          <a:lstStyle/>
          <a:p>
            <a:fld id="{96DB6945-47D5-4F06-80D8-03E9B2DB8FD0}" type="slidenum">
              <a:rPr lang="en-US" smtClean="0"/>
              <a:t>16</a:t>
            </a:fld>
            <a:endParaRPr lang="en-US"/>
          </a:p>
        </p:txBody>
      </p:sp>
    </p:spTree>
    <p:extLst>
      <p:ext uri="{BB962C8B-B14F-4D97-AF65-F5344CB8AC3E}">
        <p14:creationId xmlns:p14="http://schemas.microsoft.com/office/powerpoint/2010/main" val="3263141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–Rocky Mt Sunscreen multiple times per day. Individual</a:t>
            </a:r>
            <a:r>
              <a:rPr lang="en-US" baseline="0" dirty="0"/>
              <a:t> sunscreen only with a note from your health care provider</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17</a:t>
            </a:fld>
            <a:endParaRPr lang="en-US"/>
          </a:p>
        </p:txBody>
      </p:sp>
    </p:spTree>
    <p:extLst>
      <p:ext uri="{BB962C8B-B14F-4D97-AF65-F5344CB8AC3E}">
        <p14:creationId xmlns:p14="http://schemas.microsoft.com/office/powerpoint/2010/main" val="1778097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Great</a:t>
            </a:r>
            <a:r>
              <a:rPr lang="en-US" baseline="0" dirty="0"/>
              <a:t> camp = great summer, </a:t>
            </a:r>
            <a:r>
              <a:rPr lang="en-US" dirty="0"/>
              <a:t>1/2 return, ½ new, 20+ hours</a:t>
            </a:r>
            <a:r>
              <a:rPr lang="en-US" baseline="0" dirty="0"/>
              <a:t> of training. </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18</a:t>
            </a:fld>
            <a:endParaRPr lang="en-US"/>
          </a:p>
        </p:txBody>
      </p:sp>
    </p:spTree>
    <p:extLst>
      <p:ext uri="{BB962C8B-B14F-4D97-AF65-F5344CB8AC3E}">
        <p14:creationId xmlns:p14="http://schemas.microsoft.com/office/powerpoint/2010/main" val="1940546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–contactless</a:t>
            </a:r>
            <a:r>
              <a:rPr lang="en-US" baseline="0" dirty="0"/>
              <a:t> check in/out with QR code, real-time updates, Due by this Sunday, May 29</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19</a:t>
            </a:fld>
            <a:endParaRPr lang="en-US"/>
          </a:p>
        </p:txBody>
      </p:sp>
    </p:spTree>
    <p:extLst>
      <p:ext uri="{BB962C8B-B14F-4D97-AF65-F5344CB8AC3E}">
        <p14:creationId xmlns:p14="http://schemas.microsoft.com/office/powerpoint/2010/main" val="358867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respect</a:t>
            </a:r>
            <a:r>
              <a:rPr lang="en-US" baseline="0" dirty="0"/>
              <a:t> your time and complexities of some questions</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2</a:t>
            </a:fld>
            <a:endParaRPr lang="en-US"/>
          </a:p>
        </p:txBody>
      </p:sp>
    </p:spTree>
    <p:extLst>
      <p:ext uri="{BB962C8B-B14F-4D97-AF65-F5344CB8AC3E}">
        <p14:creationId xmlns:p14="http://schemas.microsoft.com/office/powerpoint/2010/main" val="3687484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encourage</a:t>
            </a:r>
            <a:r>
              <a:rPr lang="en-US" baseline="0" dirty="0"/>
              <a:t> you to speak with Regan and Makenna for any needs, my door is always open</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20</a:t>
            </a:fld>
            <a:endParaRPr lang="en-US"/>
          </a:p>
        </p:txBody>
      </p:sp>
    </p:spTree>
    <p:extLst>
      <p:ext uri="{BB962C8B-B14F-4D97-AF65-F5344CB8AC3E}">
        <p14:creationId xmlns:p14="http://schemas.microsoft.com/office/powerpoint/2010/main" val="3526720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a:t>
            </a:r>
          </a:p>
        </p:txBody>
      </p:sp>
      <p:sp>
        <p:nvSpPr>
          <p:cNvPr id="4" name="Slide Number Placeholder 3"/>
          <p:cNvSpPr>
            <a:spLocks noGrp="1"/>
          </p:cNvSpPr>
          <p:nvPr>
            <p:ph type="sldNum" sz="quarter" idx="10"/>
          </p:nvPr>
        </p:nvSpPr>
        <p:spPr/>
        <p:txBody>
          <a:bodyPr/>
          <a:lstStyle/>
          <a:p>
            <a:fld id="{96DB6945-47D5-4F06-80D8-03E9B2DB8FD0}" type="slidenum">
              <a:rPr lang="en-US" smtClean="0"/>
              <a:t>21</a:t>
            </a:fld>
            <a:endParaRPr lang="en-US"/>
          </a:p>
        </p:txBody>
      </p:sp>
    </p:spTree>
    <p:extLst>
      <p:ext uri="{BB962C8B-B14F-4D97-AF65-F5344CB8AC3E}">
        <p14:creationId xmlns:p14="http://schemas.microsoft.com/office/powerpoint/2010/main" val="2770317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*cell phone for camp</a:t>
            </a:r>
          </a:p>
        </p:txBody>
      </p:sp>
      <p:sp>
        <p:nvSpPr>
          <p:cNvPr id="4" name="Slide Number Placeholder 3"/>
          <p:cNvSpPr>
            <a:spLocks noGrp="1"/>
          </p:cNvSpPr>
          <p:nvPr>
            <p:ph type="sldNum" sz="quarter" idx="10"/>
          </p:nvPr>
        </p:nvSpPr>
        <p:spPr/>
        <p:txBody>
          <a:bodyPr/>
          <a:lstStyle/>
          <a:p>
            <a:fld id="{96DB6945-47D5-4F06-80D8-03E9B2DB8FD0}" type="slidenum">
              <a:rPr lang="en-US" smtClean="0"/>
              <a:t>3</a:t>
            </a:fld>
            <a:endParaRPr lang="en-US"/>
          </a:p>
        </p:txBody>
      </p:sp>
    </p:spTree>
    <p:extLst>
      <p:ext uri="{BB962C8B-B14F-4D97-AF65-F5344CB8AC3E}">
        <p14:creationId xmlns:p14="http://schemas.microsoft.com/office/powerpoint/2010/main" val="1053604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4</a:t>
            </a:fld>
            <a:endParaRPr lang="en-US"/>
          </a:p>
        </p:txBody>
      </p:sp>
    </p:spTree>
    <p:extLst>
      <p:ext uri="{BB962C8B-B14F-4D97-AF65-F5344CB8AC3E}">
        <p14:creationId xmlns:p14="http://schemas.microsoft.com/office/powerpoint/2010/main" val="208990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stay home with any symptoms – pre-existing conditions</a:t>
            </a:r>
            <a:r>
              <a:rPr lang="en-US" baseline="0" dirty="0"/>
              <a:t> with a note for health care provider can attend</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5</a:t>
            </a:fld>
            <a:endParaRPr lang="en-US"/>
          </a:p>
        </p:txBody>
      </p:sp>
    </p:spTree>
    <p:extLst>
      <p:ext uri="{BB962C8B-B14F-4D97-AF65-F5344CB8AC3E}">
        <p14:creationId xmlns:p14="http://schemas.microsoft.com/office/powerpoint/2010/main" val="2000493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6</a:t>
            </a:fld>
            <a:endParaRPr lang="en-US"/>
          </a:p>
        </p:txBody>
      </p:sp>
    </p:spTree>
    <p:extLst>
      <p:ext uri="{BB962C8B-B14F-4D97-AF65-F5344CB8AC3E}">
        <p14:creationId xmlns:p14="http://schemas.microsoft.com/office/powerpoint/2010/main" val="1277687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7</a:t>
            </a:fld>
            <a:endParaRPr lang="en-US"/>
          </a:p>
        </p:txBody>
      </p:sp>
    </p:spTree>
    <p:extLst>
      <p:ext uri="{BB962C8B-B14F-4D97-AF65-F5344CB8AC3E}">
        <p14:creationId xmlns:p14="http://schemas.microsoft.com/office/powerpoint/2010/main" val="3274587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8</a:t>
            </a:fld>
            <a:endParaRPr lang="en-US"/>
          </a:p>
        </p:txBody>
      </p:sp>
    </p:spTree>
    <p:extLst>
      <p:ext uri="{BB962C8B-B14F-4D97-AF65-F5344CB8AC3E}">
        <p14:creationId xmlns:p14="http://schemas.microsoft.com/office/powerpoint/2010/main" val="871333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9</a:t>
            </a:fld>
            <a:endParaRPr lang="en-US"/>
          </a:p>
        </p:txBody>
      </p:sp>
    </p:spTree>
    <p:extLst>
      <p:ext uri="{BB962C8B-B14F-4D97-AF65-F5344CB8AC3E}">
        <p14:creationId xmlns:p14="http://schemas.microsoft.com/office/powerpoint/2010/main" val="2747989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3/6/2026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mugmug.com/gallery/n-Q23qt6/i-h6dk4R8"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10" Type="http://schemas.openxmlformats.org/officeDocument/2006/relationships/image" Target="../media/image19.jpg"/><Relationship Id="rId4" Type="http://schemas.openxmlformats.org/officeDocument/2006/relationships/image" Target="../media/image13.jpg"/><Relationship Id="rId9"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22.emf"/><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hyperlink" Target="mailto:mandyp@louisvilleco.gov"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mailto:mandyp@louisvilleco.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omments" Target="../comments/comment2.xml"/><Relationship Id="rId5" Type="http://schemas.openxmlformats.org/officeDocument/2006/relationships/image" Target="../media/image35.jpg"/><Relationship Id="rId4" Type="http://schemas.openxmlformats.org/officeDocument/2006/relationships/hyperlink" Target="http://www.louisvillerecreation.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louisvillerecreation.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smugmug.com/gallery/n-Q23qt6/i-R2Rf2bH"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smugmug.com/gallery/n-Q23qt6/i-R2Rf2bH"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hyperlink" Target="mailto:mandyp@louisvilleco.gov"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160866"/>
            <a:ext cx="7766936" cy="2889970"/>
          </a:xfrm>
        </p:spPr>
        <p:txBody>
          <a:bodyPr/>
          <a:lstStyle/>
          <a:p>
            <a:r>
              <a:rPr lang="en-US" dirty="0"/>
              <a:t>Welcome to Summer Day Camp</a:t>
            </a:r>
            <a:br>
              <a:rPr lang="en-US" dirty="0"/>
            </a:br>
            <a:r>
              <a:rPr lang="en-US" sz="4000" dirty="0">
                <a:solidFill>
                  <a:schemeClr val="tx1">
                    <a:lumMod val="65000"/>
                    <a:lumOff val="35000"/>
                  </a:schemeClr>
                </a:solidFill>
              </a:rPr>
              <a:t>Highlight Information</a:t>
            </a:r>
            <a:endParaRPr lang="en-US" dirty="0">
              <a:solidFill>
                <a:schemeClr val="tx1">
                  <a:lumMod val="65000"/>
                  <a:lumOff val="35000"/>
                </a:schemeClr>
              </a:solidFill>
            </a:endParaRPr>
          </a:p>
        </p:txBody>
      </p:sp>
      <p:sp>
        <p:nvSpPr>
          <p:cNvPr id="3" name="Subtitle 2"/>
          <p:cNvSpPr>
            <a:spLocks noGrp="1"/>
          </p:cNvSpPr>
          <p:nvPr>
            <p:ph type="subTitle" idx="1"/>
          </p:nvPr>
        </p:nvSpPr>
        <p:spPr>
          <a:xfrm>
            <a:off x="4270249" y="4133087"/>
            <a:ext cx="5003754" cy="1564047"/>
          </a:xfrm>
        </p:spPr>
        <p:txBody>
          <a:bodyPr>
            <a:normAutofit fontScale="92500"/>
          </a:bodyPr>
          <a:lstStyle/>
          <a:p>
            <a:r>
              <a:rPr lang="en-US" dirty="0"/>
              <a:t>Louisville Recreation &amp; Senior Center</a:t>
            </a:r>
          </a:p>
          <a:p>
            <a:endParaRPr lang="en-US" dirty="0"/>
          </a:p>
          <a:p>
            <a:r>
              <a:rPr lang="en-US" dirty="0"/>
              <a:t>For more detailed policies and procedures, please consult the Summer Day Camp Handbook</a:t>
            </a:r>
          </a:p>
        </p:txBody>
      </p:sp>
      <p:pic>
        <p:nvPicPr>
          <p:cNvPr id="1026" name="Picture 2">
            <a:hlinkClick r:id="rId3"/>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5387" y="2811462"/>
            <a:ext cx="1982998" cy="2478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296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77334" y="609600"/>
            <a:ext cx="8596668" cy="132080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Typical day at camp</a:t>
            </a:r>
          </a:p>
        </p:txBody>
      </p:sp>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20926" r="22037"/>
          <a:stretch/>
        </p:blipFill>
        <p:spPr>
          <a:xfrm rot="5400000">
            <a:off x="7749095" y="3352900"/>
            <a:ext cx="2308777" cy="3035891"/>
          </a:xfrm>
          <a:prstGeom prst="rect">
            <a:avLst/>
          </a:prstGeom>
        </p:spPr>
      </p:pic>
      <p:sp>
        <p:nvSpPr>
          <p:cNvPr id="11" name="Content Placeholder 5"/>
          <p:cNvSpPr txBox="1">
            <a:spLocks/>
          </p:cNvSpPr>
          <p:nvPr/>
        </p:nvSpPr>
        <p:spPr>
          <a:xfrm>
            <a:off x="835269" y="1485900"/>
            <a:ext cx="10435981" cy="4263119"/>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Friendships &amp; Fun</a:t>
            </a:r>
          </a:p>
          <a:p>
            <a:r>
              <a:rPr lang="en-US" dirty="0"/>
              <a:t>Crafts</a:t>
            </a:r>
          </a:p>
          <a:p>
            <a:r>
              <a:rPr lang="en-US" dirty="0"/>
              <a:t>Games/Sports</a:t>
            </a:r>
          </a:p>
          <a:p>
            <a:r>
              <a:rPr lang="en-US" dirty="0"/>
              <a:t>Outdoor Play| Playground | Arboretum</a:t>
            </a:r>
          </a:p>
          <a:p>
            <a:r>
              <a:rPr lang="en-US" dirty="0"/>
              <a:t>Guest Presentations </a:t>
            </a:r>
          </a:p>
          <a:p>
            <a:r>
              <a:rPr lang="en-US" dirty="0"/>
              <a:t>Field Trips </a:t>
            </a:r>
          </a:p>
          <a:p>
            <a:r>
              <a:rPr lang="en-US" dirty="0"/>
              <a:t>Swim Days at LRC</a:t>
            </a:r>
          </a:p>
          <a:p>
            <a:r>
              <a:rPr lang="en-US" dirty="0"/>
              <a:t>Reading/Quiet Activities</a:t>
            </a:r>
          </a:p>
        </p:txBody>
      </p:sp>
    </p:spTree>
    <p:extLst>
      <p:ext uri="{BB962C8B-B14F-4D97-AF65-F5344CB8AC3E}">
        <p14:creationId xmlns:p14="http://schemas.microsoft.com/office/powerpoint/2010/main" val="3758398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 Trips</a:t>
            </a:r>
          </a:p>
        </p:txBody>
      </p:sp>
      <p:sp>
        <p:nvSpPr>
          <p:cNvPr id="3" name="Content Placeholder 2"/>
          <p:cNvSpPr>
            <a:spLocks noGrp="1"/>
          </p:cNvSpPr>
          <p:nvPr>
            <p:ph idx="1"/>
          </p:nvPr>
        </p:nvSpPr>
        <p:spPr>
          <a:xfrm>
            <a:off x="677334" y="1295401"/>
            <a:ext cx="8809566" cy="5118100"/>
          </a:xfrm>
        </p:spPr>
        <p:txBody>
          <a:bodyPr>
            <a:normAutofit/>
          </a:bodyPr>
          <a:lstStyle/>
          <a:p>
            <a:r>
              <a:rPr lang="en-US" dirty="0"/>
              <a:t>Wednesdays | Arrive by 8:45am to prepare for departure</a:t>
            </a:r>
          </a:p>
          <a:p>
            <a:r>
              <a:rPr lang="en-US" dirty="0"/>
              <a:t>Camp calendars posted online and at Camp Welcome Table include location, times and any special notes</a:t>
            </a:r>
          </a:p>
          <a:p>
            <a:r>
              <a:rPr lang="en-US" dirty="0"/>
              <a:t>Wear Green Summer Day Camp T-shirt | Given out 1</a:t>
            </a:r>
            <a:r>
              <a:rPr lang="en-US" baseline="30000" dirty="0"/>
              <a:t>st</a:t>
            </a:r>
            <a:r>
              <a:rPr lang="en-US" dirty="0"/>
              <a:t> week attending camp</a:t>
            </a:r>
          </a:p>
          <a:p>
            <a:r>
              <a:rPr lang="en-US" dirty="0"/>
              <a:t>Backpack large enough to carry lunch &amp; water bottle, and is manageable for camper to carry independently </a:t>
            </a:r>
          </a:p>
          <a:p>
            <a:pPr marL="0" indent="0">
              <a:buNone/>
            </a:pPr>
            <a:endParaRPr lang="en-US" sz="1400" dirty="0"/>
          </a:p>
          <a:p>
            <a:pPr marL="0" indent="0">
              <a:buNone/>
            </a:pPr>
            <a:endParaRPr lang="en-US" dirty="0"/>
          </a:p>
          <a:p>
            <a:pPr marL="457200" lvl="1" indent="0">
              <a:buNone/>
            </a:pPr>
            <a:endParaRPr lang="en-US" sz="1700" dirty="0">
              <a:solidFill>
                <a:schemeClr val="tx1"/>
              </a:solidFill>
            </a:endParaRPr>
          </a:p>
          <a:p>
            <a:pPr marL="457200" lvl="1" indent="0">
              <a:buNone/>
            </a:pPr>
            <a:endParaRPr lang="en-US" dirty="0"/>
          </a:p>
          <a:p>
            <a:pPr lvl="1">
              <a:buFont typeface="Wingdings" panose="05000000000000000000" pitchFamily="2" charset="2"/>
              <a:buChar char="q"/>
            </a:pPr>
            <a:endParaRPr lang="en-US"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1763" y="3594721"/>
            <a:ext cx="3095798" cy="2321849"/>
          </a:xfrm>
          <a:prstGeom prst="rect">
            <a:avLst/>
          </a:prstGeom>
        </p:spPr>
      </p:pic>
    </p:spTree>
    <p:extLst>
      <p:ext uri="{BB962C8B-B14F-4D97-AF65-F5344CB8AC3E}">
        <p14:creationId xmlns:p14="http://schemas.microsoft.com/office/powerpoint/2010/main" val="1628992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Swimming | Louisville Recreation Center</a:t>
            </a:r>
          </a:p>
        </p:txBody>
      </p:sp>
      <p:sp>
        <p:nvSpPr>
          <p:cNvPr id="3" name="Content Placeholder 2"/>
          <p:cNvSpPr>
            <a:spLocks noGrp="1"/>
          </p:cNvSpPr>
          <p:nvPr>
            <p:ph idx="1"/>
          </p:nvPr>
        </p:nvSpPr>
        <p:spPr>
          <a:xfrm>
            <a:off x="677334" y="1270000"/>
            <a:ext cx="5698066" cy="5357811"/>
          </a:xfrm>
        </p:spPr>
        <p:txBody>
          <a:bodyPr>
            <a:normAutofit fontScale="85000" lnSpcReduction="10000"/>
          </a:bodyPr>
          <a:lstStyle/>
          <a:p>
            <a:r>
              <a:rPr lang="en-US" sz="2000" dirty="0"/>
              <a:t>Tuesdays &amp; Thursdays | 1:30-3:30pm </a:t>
            </a:r>
          </a:p>
          <a:p>
            <a:pPr lvl="1">
              <a:buFont typeface="Wingdings" panose="05000000000000000000" pitchFamily="2" charset="2"/>
              <a:buChar char="q"/>
            </a:pPr>
            <a:r>
              <a:rPr lang="en-US" u="sng" dirty="0">
                <a:solidFill>
                  <a:srgbClr val="FF0000"/>
                </a:solidFill>
              </a:rPr>
              <a:t>RED SWIM BAND </a:t>
            </a:r>
            <a:r>
              <a:rPr lang="en-US" dirty="0"/>
              <a:t>for campers less than 3’6” at the shoulder | permitted access to zero depth side of the splash pool</a:t>
            </a:r>
          </a:p>
          <a:p>
            <a:pPr lvl="1">
              <a:buFont typeface="Wingdings" panose="05000000000000000000" pitchFamily="2" charset="2"/>
              <a:buChar char="q"/>
            </a:pPr>
            <a:r>
              <a:rPr lang="en-US" b="1" u="sng" dirty="0">
                <a:solidFill>
                  <a:srgbClr val="FFC000"/>
                </a:solidFill>
              </a:rPr>
              <a:t>NO SWIM BAND</a:t>
            </a:r>
            <a:r>
              <a:rPr lang="en-US" b="1" dirty="0">
                <a:solidFill>
                  <a:srgbClr val="FFC000"/>
                </a:solidFill>
              </a:rPr>
              <a:t> </a:t>
            </a:r>
            <a:r>
              <a:rPr lang="en-US" dirty="0">
                <a:solidFill>
                  <a:schemeClr val="tx1"/>
                </a:solidFill>
              </a:rPr>
              <a:t>for campers taller than 3”6” at the shoulder | additional </a:t>
            </a:r>
            <a:r>
              <a:rPr lang="en-US" dirty="0"/>
              <a:t>access to basketball hoop, lazy river in splash pool. </a:t>
            </a:r>
          </a:p>
          <a:p>
            <a:pPr lvl="1">
              <a:buFont typeface="Wingdings" panose="05000000000000000000" pitchFamily="2" charset="2"/>
              <a:buChar char="q"/>
            </a:pPr>
            <a:r>
              <a:rPr lang="en-US" u="sng" dirty="0">
                <a:solidFill>
                  <a:srgbClr val="00B050"/>
                </a:solidFill>
              </a:rPr>
              <a:t>GREEN SWIM BAND </a:t>
            </a:r>
            <a:r>
              <a:rPr lang="en-US" dirty="0"/>
              <a:t>Campers who have passed a Summer Day Camp swim test with a LRC lifeguard |additional </a:t>
            </a:r>
            <a:r>
              <a:rPr lang="en-US" dirty="0">
                <a:solidFill>
                  <a:schemeClr val="tx1"/>
                </a:solidFill>
              </a:rPr>
              <a:t> </a:t>
            </a:r>
            <a:r>
              <a:rPr lang="en-US" dirty="0"/>
              <a:t>access to basketball hoop, lazy river &amp; zip line side of splash pool and program pool. </a:t>
            </a:r>
          </a:p>
          <a:p>
            <a:r>
              <a:rPr lang="en-US" dirty="0">
                <a:solidFill>
                  <a:schemeClr val="tx1"/>
                </a:solidFill>
              </a:rPr>
              <a:t>Swim test is optional. There is lots to do in the zero depth pool with lots of campers and staff playing.</a:t>
            </a:r>
          </a:p>
          <a:p>
            <a:r>
              <a:rPr lang="en-US" dirty="0">
                <a:solidFill>
                  <a:schemeClr val="tx1"/>
                </a:solidFill>
              </a:rPr>
              <a:t>All campers and counselors wear a Summer Day Camp rash guard, issued for the day</a:t>
            </a:r>
          </a:p>
          <a:p>
            <a:r>
              <a:rPr lang="en-US" dirty="0">
                <a:solidFill>
                  <a:schemeClr val="tx1"/>
                </a:solidFill>
              </a:rPr>
              <a:t>Counselors actively supervise and participate in the water with campers in rotating stations</a:t>
            </a:r>
          </a:p>
          <a:p>
            <a:r>
              <a:rPr lang="en-US" dirty="0">
                <a:solidFill>
                  <a:schemeClr val="tx1"/>
                </a:solidFill>
              </a:rPr>
              <a:t>Campers arrive to camp in swim suit under clothes with a towel and change of clothes in backpack</a:t>
            </a:r>
          </a:p>
          <a:p>
            <a:r>
              <a:rPr lang="en-US" dirty="0">
                <a:solidFill>
                  <a:schemeClr val="tx1"/>
                </a:solidFill>
              </a:rPr>
              <a:t>If campers would like to shower, they must stop swimming by 3pm in order to have time, talk with a Assistant Director</a:t>
            </a:r>
          </a:p>
          <a:p>
            <a:pPr marL="457200" lvl="1" indent="0">
              <a:buNone/>
            </a:pPr>
            <a:endParaRPr lang="en-US" sz="1700" dirty="0">
              <a:solidFill>
                <a:schemeClr val="tx1"/>
              </a:solidFill>
            </a:endParaRPr>
          </a:p>
          <a:p>
            <a:pPr marL="457200" lvl="1" indent="0">
              <a:buNone/>
            </a:pPr>
            <a:endParaRPr lang="en-US" dirty="0"/>
          </a:p>
          <a:p>
            <a:pPr lvl="1">
              <a:buFont typeface="Wingdings" panose="05000000000000000000" pitchFamily="2" charset="2"/>
              <a:buChar char="q"/>
            </a:pPr>
            <a:endParaRPr lang="en-US"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3507" y="3156439"/>
            <a:ext cx="3372339" cy="2529254"/>
          </a:xfrm>
          <a:prstGeom prst="rect">
            <a:avLst/>
          </a:prstGeom>
        </p:spPr>
      </p:pic>
    </p:spTree>
    <p:extLst>
      <p:ext uri="{BB962C8B-B14F-4D97-AF65-F5344CB8AC3E}">
        <p14:creationId xmlns:p14="http://schemas.microsoft.com/office/powerpoint/2010/main" val="3672194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Special Activities &amp; Guest Presentations</a:t>
            </a:r>
          </a:p>
        </p:txBody>
      </p:sp>
      <p:pic>
        <p:nvPicPr>
          <p:cNvPr id="8" name="Picture 7" descr="Kids playing billiards ">
            <a:extLs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r="13092" b="6756"/>
          <a:stretch/>
        </p:blipFill>
        <p:spPr>
          <a:xfrm>
            <a:off x="5803899" y="4679834"/>
            <a:ext cx="2298700" cy="1849683"/>
          </a:xfrm>
          <a:prstGeom prst="rect">
            <a:avLst/>
          </a:prstGeom>
        </p:spPr>
      </p:pic>
      <p:pic>
        <p:nvPicPr>
          <p:cNvPr id="9" name="Picture 8" descr="kids with an activity sheet outside ">
            <a:extLst>
              <a:ext uri="{C183D7F6-B498-43B3-948B-1728B52AA6E4}">
                <adec:decorative xmlns:adec="http://schemas.microsoft.com/office/drawing/2017/decorative" val="0"/>
              </a:ext>
            </a:extLst>
          </p:cNvPr>
          <p:cNvPicPr>
            <a:picLocks noChangeAspect="1"/>
          </p:cNvPicPr>
          <p:nvPr/>
        </p:nvPicPr>
        <p:blipFill rotWithShape="1">
          <a:blip r:embed="rId4">
            <a:extLst>
              <a:ext uri="{28A0092B-C50C-407E-A947-70E740481C1C}">
                <a14:useLocalDpi xmlns:a14="http://schemas.microsoft.com/office/drawing/2010/main" val="0"/>
              </a:ext>
            </a:extLst>
          </a:blip>
          <a:srcRect l="4167" t="2778" r="7222" b="2778"/>
          <a:stretch/>
        </p:blipFill>
        <p:spPr>
          <a:xfrm>
            <a:off x="2955523" y="3420982"/>
            <a:ext cx="2556275" cy="2043417"/>
          </a:xfrm>
          <a:prstGeom prst="rect">
            <a:avLst/>
          </a:prstGeom>
        </p:spPr>
      </p:pic>
      <p:pic>
        <p:nvPicPr>
          <p:cNvPr id="11" name="Picture 10" descr="A dog trainer and dog">
            <a:extLs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5665" y="1572339"/>
            <a:ext cx="2086134" cy="1564601"/>
          </a:xfrm>
          <a:prstGeom prst="rect">
            <a:avLst/>
          </a:prstGeom>
        </p:spPr>
      </p:pic>
      <p:pic>
        <p:nvPicPr>
          <p:cNvPr id="12" name="Picture 11" descr="a kid with a stuffed lizar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1540298" y="5411253"/>
            <a:ext cx="1450485" cy="1087863"/>
          </a:xfrm>
          <a:prstGeom prst="rect">
            <a:avLst/>
          </a:prstGeom>
        </p:spPr>
      </p:pic>
      <p:pic>
        <p:nvPicPr>
          <p:cNvPr id="13" name="Picture 12" descr="A kid with a bike">
            <a:extLs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7334" y="1426866"/>
            <a:ext cx="2456231" cy="1842174"/>
          </a:xfrm>
          <a:prstGeom prst="rect">
            <a:avLst/>
          </a:prstGeom>
        </p:spPr>
      </p:pic>
      <p:pic>
        <p:nvPicPr>
          <p:cNvPr id="15" name="Picture 14" descr="Kid playing tennis">
            <a:extLst>
              <a:ext uri="{C183D7F6-B498-43B3-948B-1728B52AA6E4}">
                <adec:decorative xmlns:adec="http://schemas.microsoft.com/office/drawing/2017/decorative" val="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94087" y="4819254"/>
            <a:ext cx="979915" cy="1469873"/>
          </a:xfrm>
          <a:prstGeom prst="rect">
            <a:avLst/>
          </a:prstGeom>
        </p:spPr>
      </p:pic>
      <p:pic>
        <p:nvPicPr>
          <p:cNvPr id="10" name="Picture 9" descr="A giant rainbow parachute on field day">
            <a:extLst>
              <a:ext uri="{C183D7F6-B498-43B3-948B-1728B52AA6E4}">
                <adec:decorative xmlns:adec="http://schemas.microsoft.com/office/drawing/2017/decorative" val="0"/>
              </a:ext>
            </a:extLst>
          </p:cNvPr>
          <p:cNvPicPr>
            <a:picLocks noChangeAspect="1"/>
          </p:cNvPicPr>
          <p:nvPr/>
        </p:nvPicPr>
        <p:blipFill rotWithShape="1">
          <a:blip r:embed="rId9">
            <a:extLst>
              <a:ext uri="{28A0092B-C50C-407E-A947-70E740481C1C}">
                <a14:useLocalDpi xmlns:a14="http://schemas.microsoft.com/office/drawing/2010/main" val="0"/>
              </a:ext>
            </a:extLst>
          </a:blip>
          <a:srcRect r="6666" b="17222"/>
          <a:stretch/>
        </p:blipFill>
        <p:spPr>
          <a:xfrm>
            <a:off x="5803899" y="2280841"/>
            <a:ext cx="3289301" cy="2187972"/>
          </a:xfrm>
          <a:prstGeom prst="rect">
            <a:avLst/>
          </a:prstGeom>
        </p:spPr>
      </p:pic>
      <p:pic>
        <p:nvPicPr>
          <p:cNvPr id="2" name="Picture 1" descr="kids playing board games">
            <a:extLst>
              <a:ext uri="{C183D7F6-B498-43B3-948B-1728B52AA6E4}">
                <adec:decorative xmlns:adec="http://schemas.microsoft.com/office/drawing/2017/decorative" val="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0270" y="3484095"/>
            <a:ext cx="2146300" cy="1609725"/>
          </a:xfrm>
          <a:prstGeom prst="rect">
            <a:avLst/>
          </a:prstGeom>
        </p:spPr>
      </p:pic>
    </p:spTree>
    <p:extLst>
      <p:ext uri="{BB962C8B-B14F-4D97-AF65-F5344CB8AC3E}">
        <p14:creationId xmlns:p14="http://schemas.microsoft.com/office/powerpoint/2010/main" val="683553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77334" y="1409700"/>
            <a:ext cx="8596668" cy="4631663"/>
          </a:xfrm>
        </p:spPr>
        <p:txBody>
          <a:bodyPr>
            <a:normAutofit fontScale="85000" lnSpcReduction="20000"/>
          </a:bodyPr>
          <a:lstStyle/>
          <a:p>
            <a:r>
              <a:rPr lang="en-US" dirty="0"/>
              <a:t>Goal: safe &amp; supportive environment while reinforcing social skills</a:t>
            </a:r>
          </a:p>
          <a:p>
            <a:r>
              <a:rPr lang="en-US" dirty="0"/>
              <a:t>Establish relationships, positive social interactions</a:t>
            </a:r>
          </a:p>
          <a:p>
            <a:pPr marL="0" indent="0">
              <a:buNone/>
            </a:pPr>
            <a:r>
              <a:rPr lang="en-US" dirty="0"/>
              <a:t>	</a:t>
            </a:r>
            <a:r>
              <a:rPr lang="en-US" i="1" dirty="0"/>
              <a:t>We encourage campers to talk with counselors about anything that</a:t>
            </a:r>
          </a:p>
          <a:p>
            <a:pPr marL="0" indent="0">
              <a:buNone/>
            </a:pPr>
            <a:r>
              <a:rPr lang="en-US" i="1" dirty="0"/>
              <a:t>	concerns or worries them in camp</a:t>
            </a:r>
          </a:p>
          <a:p>
            <a:r>
              <a:rPr lang="en-US" dirty="0"/>
              <a:t>Seek and reward the positive</a:t>
            </a:r>
          </a:p>
          <a:p>
            <a:pPr lvl="1">
              <a:buFont typeface="Courier New" panose="02070309020205020404" pitchFamily="49" charset="0"/>
              <a:buChar char="o"/>
            </a:pPr>
            <a:r>
              <a:rPr lang="en-US" dirty="0"/>
              <a:t>Empathy, perseverance, fairness, leadership, integrity, generosity, courage</a:t>
            </a:r>
          </a:p>
          <a:p>
            <a:r>
              <a:rPr lang="en-US" dirty="0"/>
              <a:t>Natural and logical consequences</a:t>
            </a:r>
          </a:p>
          <a:p>
            <a:r>
              <a:rPr lang="en-US" dirty="0"/>
              <a:t>Model and teach problem solving skills and communication</a:t>
            </a:r>
          </a:p>
          <a:p>
            <a:r>
              <a:rPr lang="en-US" dirty="0"/>
              <a:t>Clearly stated expectations/directions</a:t>
            </a:r>
          </a:p>
          <a:p>
            <a:r>
              <a:rPr lang="en-US" dirty="0"/>
              <a:t>Redirection</a:t>
            </a:r>
          </a:p>
          <a:p>
            <a:r>
              <a:rPr lang="en-US" dirty="0"/>
              <a:t>Staff spread out to supervise multiple areas</a:t>
            </a:r>
          </a:p>
          <a:p>
            <a:r>
              <a:rPr lang="en-US" dirty="0"/>
              <a:t>Restorative justice</a:t>
            </a:r>
          </a:p>
          <a:p>
            <a:r>
              <a:rPr lang="en-US" dirty="0"/>
              <a:t>Talking with parents</a:t>
            </a:r>
          </a:p>
          <a:p>
            <a:pPr lvl="1">
              <a:buFont typeface="Courier New" panose="02070309020205020404" pitchFamily="49" charset="0"/>
              <a:buChar char="o"/>
            </a:pPr>
            <a:r>
              <a:rPr lang="en-US" dirty="0"/>
              <a:t>Above/Below and Bottom Line Behaviors</a:t>
            </a:r>
          </a:p>
          <a:p>
            <a:pPr lvl="1">
              <a:buFont typeface="Courier New" panose="02070309020205020404" pitchFamily="49" charset="0"/>
              <a:buChar char="o"/>
            </a:pPr>
            <a:r>
              <a:rPr lang="en-US" dirty="0"/>
              <a:t>Oops Slip</a:t>
            </a:r>
          </a:p>
        </p:txBody>
      </p:sp>
      <p:sp>
        <p:nvSpPr>
          <p:cNvPr id="3" name="Title 2"/>
          <p:cNvSpPr>
            <a:spLocks noGrp="1"/>
          </p:cNvSpPr>
          <p:nvPr>
            <p:ph type="title"/>
          </p:nvPr>
        </p:nvSpPr>
        <p:spPr>
          <a:xfrm>
            <a:off x="677334" y="609600"/>
            <a:ext cx="8596668" cy="698500"/>
          </a:xfrm>
        </p:spPr>
        <p:txBody>
          <a:bodyPr/>
          <a:lstStyle/>
          <a:p>
            <a:r>
              <a:rPr lang="en-US" dirty="0"/>
              <a:t>Guidance</a:t>
            </a:r>
          </a:p>
        </p:txBody>
      </p:sp>
      <p:pic>
        <p:nvPicPr>
          <p:cNvPr id="5" name="Picture 4">
            <a:extLst>
              <a:ext uri="{C183D7F6-B498-43B3-948B-1728B52AA6E4}">
                <adec:decorative xmlns:adec="http://schemas.microsoft.com/office/drawing/2017/decorative" val="1"/>
              </a:ext>
            </a:extLst>
          </p:cNvPr>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81477" y="3942272"/>
            <a:ext cx="2124950" cy="1785427"/>
          </a:xfrm>
          <a:prstGeom prst="rect">
            <a:avLst/>
          </a:prstGeom>
          <a:noFill/>
          <a:ln>
            <a:noFill/>
          </a:ln>
        </p:spPr>
      </p:pic>
      <p:grpSp>
        <p:nvGrpSpPr>
          <p:cNvPr id="10" name="Group 9">
            <a:extLst>
              <a:ext uri="{C183D7F6-B498-43B3-948B-1728B52AA6E4}">
                <adec:decorative xmlns:adec="http://schemas.microsoft.com/office/drawing/2017/decorative" val="1"/>
              </a:ext>
            </a:extLst>
          </p:cNvPr>
          <p:cNvGrpSpPr/>
          <p:nvPr/>
        </p:nvGrpSpPr>
        <p:grpSpPr>
          <a:xfrm>
            <a:off x="4975668" y="4247938"/>
            <a:ext cx="3677978" cy="2451985"/>
            <a:chOff x="5062797" y="4115395"/>
            <a:chExt cx="3677978" cy="2451985"/>
          </a:xfrm>
        </p:grpSpPr>
        <p:pic>
          <p:nvPicPr>
            <p:cNvPr id="8" name="Picture 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62797" y="4115395"/>
              <a:ext cx="3677978" cy="2451985"/>
            </a:xfrm>
            <a:prstGeom prst="rect">
              <a:avLst/>
            </a:prstGeom>
          </p:spPr>
        </p:pic>
        <p:sp>
          <p:nvSpPr>
            <p:cNvPr id="7" name="TextBox 6"/>
            <p:cNvSpPr txBox="1"/>
            <p:nvPr/>
          </p:nvSpPr>
          <p:spPr>
            <a:xfrm>
              <a:off x="5356225" y="4550594"/>
              <a:ext cx="1162050" cy="369332"/>
            </a:xfrm>
            <a:prstGeom prst="rect">
              <a:avLst/>
            </a:prstGeom>
            <a:noFill/>
          </p:spPr>
          <p:txBody>
            <a:bodyPr wrap="square" rtlCol="0">
              <a:spAutoFit/>
            </a:bodyPr>
            <a:lstStyle/>
            <a:p>
              <a:r>
                <a:rPr lang="en-US" dirty="0"/>
                <a:t>Is it kind?</a:t>
              </a:r>
            </a:p>
          </p:txBody>
        </p:sp>
        <p:sp>
          <p:nvSpPr>
            <p:cNvPr id="9" name="TextBox 8"/>
            <p:cNvSpPr txBox="1"/>
            <p:nvPr/>
          </p:nvSpPr>
          <p:spPr>
            <a:xfrm>
              <a:off x="7388225" y="4258898"/>
              <a:ext cx="1162050" cy="923330"/>
            </a:xfrm>
            <a:prstGeom prst="rect">
              <a:avLst/>
            </a:prstGeom>
            <a:noFill/>
          </p:spPr>
          <p:txBody>
            <a:bodyPr wrap="square" rtlCol="0">
              <a:spAutoFit/>
            </a:bodyPr>
            <a:lstStyle/>
            <a:p>
              <a:pPr algn="ctr"/>
              <a:r>
                <a:rPr lang="en-US" dirty="0"/>
                <a:t>Is it safe and healthy?</a:t>
              </a:r>
            </a:p>
          </p:txBody>
        </p:sp>
      </p:grpSp>
      <p:pic>
        <p:nvPicPr>
          <p:cNvPr id="11" name="Picture 10">
            <a:extLst>
              <a:ext uri="{C183D7F6-B498-43B3-948B-1728B52AA6E4}">
                <adec:decorative xmlns:adec="http://schemas.microsoft.com/office/drawing/2017/decorative" val="1"/>
              </a:ext>
            </a:extLst>
          </p:cNvPr>
          <p:cNvPicPr/>
          <p:nvPr/>
        </p:nvPicPr>
        <p:blipFill rotWithShape="1">
          <a:blip r:embed="rId5" cstate="print"/>
          <a:srcRect t="13365" b="10759"/>
          <a:stretch/>
        </p:blipFill>
        <p:spPr bwMode="auto">
          <a:xfrm>
            <a:off x="7804064" y="1062527"/>
            <a:ext cx="2339888" cy="2171442"/>
          </a:xfrm>
          <a:prstGeom prst="rect">
            <a:avLst/>
          </a:prstGeom>
          <a:noFill/>
          <a:ln w="9525">
            <a:noFill/>
            <a:miter lim="800000"/>
            <a:headEnd/>
            <a:tailEnd/>
          </a:ln>
        </p:spPr>
      </p:pic>
    </p:spTree>
    <p:extLst>
      <p:ext uri="{BB962C8B-B14F-4D97-AF65-F5344CB8AC3E}">
        <p14:creationId xmlns:p14="http://schemas.microsoft.com/office/powerpoint/2010/main" val="785455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Pre-existing Condition | Allergies | Medications</a:t>
            </a:r>
          </a:p>
        </p:txBody>
      </p:sp>
      <p:sp>
        <p:nvSpPr>
          <p:cNvPr id="3" name="Content Placeholder 2"/>
          <p:cNvSpPr>
            <a:spLocks noGrp="1"/>
          </p:cNvSpPr>
          <p:nvPr>
            <p:ph idx="1"/>
          </p:nvPr>
        </p:nvSpPr>
        <p:spPr>
          <a:xfrm>
            <a:off x="677334" y="1930400"/>
            <a:ext cx="8596668" cy="3880773"/>
          </a:xfrm>
        </p:spPr>
        <p:txBody>
          <a:bodyPr>
            <a:normAutofit/>
          </a:bodyPr>
          <a:lstStyle/>
          <a:p>
            <a:r>
              <a:rPr lang="en-US" dirty="0"/>
              <a:t>Allergy area/table for those who bring items with identified allergies- most often are nuts/nut butters. </a:t>
            </a:r>
          </a:p>
          <a:p>
            <a:pPr marL="0" indent="0">
              <a:buNone/>
            </a:pPr>
            <a:r>
              <a:rPr lang="en-US" dirty="0"/>
              <a:t>Example: A camper has a trail mix with nuts for snack, that camper will sit in the allergy area and clean their hands before returning to play. A counselor is always in the allergy area/table.</a:t>
            </a:r>
          </a:p>
          <a:p>
            <a:r>
              <a:rPr lang="en-US" dirty="0"/>
              <a:t>Medications during camp hours</a:t>
            </a:r>
          </a:p>
          <a:p>
            <a:pPr lvl="1">
              <a:buFont typeface="Wingdings" panose="05000000000000000000" pitchFamily="2" charset="2"/>
              <a:buChar char="v"/>
            </a:pPr>
            <a:r>
              <a:rPr lang="en-US" dirty="0"/>
              <a:t>Specific paperwork completed by heath care provider </a:t>
            </a:r>
            <a:r>
              <a:rPr lang="en-US" u="sng" dirty="0"/>
              <a:t>and</a:t>
            </a:r>
            <a:r>
              <a:rPr lang="en-US" dirty="0"/>
              <a:t> parent/guardian uploaded in ePACT</a:t>
            </a:r>
          </a:p>
          <a:p>
            <a:pPr lvl="1">
              <a:buFont typeface="Wingdings" panose="05000000000000000000" pitchFamily="2" charset="2"/>
              <a:buChar char="v"/>
            </a:pPr>
            <a:r>
              <a:rPr lang="en-US" dirty="0"/>
              <a:t>Medication in original, pharmacy </a:t>
            </a:r>
            <a:r>
              <a:rPr lang="en-US" u="sng" dirty="0"/>
              <a:t>labeled</a:t>
            </a:r>
            <a:r>
              <a:rPr lang="en-US" dirty="0"/>
              <a:t> container</a:t>
            </a:r>
          </a:p>
          <a:p>
            <a:pPr lvl="1">
              <a:buFont typeface="Wingdings" panose="05000000000000000000" pitchFamily="2" charset="2"/>
              <a:buChar char="v"/>
            </a:pPr>
            <a:r>
              <a:rPr lang="en-US" dirty="0"/>
              <a:t>Non-expired</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900" y="4396154"/>
            <a:ext cx="2258646" cy="2258646"/>
          </a:xfrm>
          <a:prstGeom prst="rect">
            <a:avLst/>
          </a:prstGeom>
        </p:spPr>
      </p:pic>
    </p:spTree>
    <p:extLst>
      <p:ext uri="{BB962C8B-B14F-4D97-AF65-F5344CB8AC3E}">
        <p14:creationId xmlns:p14="http://schemas.microsoft.com/office/powerpoint/2010/main" val="85051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0101"/>
          </a:xfrm>
        </p:spPr>
        <p:txBody>
          <a:bodyPr/>
          <a:lstStyle/>
          <a:p>
            <a:r>
              <a:rPr lang="en-US" dirty="0"/>
              <a:t>Safety is a priority</a:t>
            </a:r>
          </a:p>
        </p:txBody>
      </p:sp>
      <p:sp>
        <p:nvSpPr>
          <p:cNvPr id="3" name="Content Placeholder 2"/>
          <p:cNvSpPr>
            <a:spLocks noGrp="1"/>
          </p:cNvSpPr>
          <p:nvPr>
            <p:ph idx="1"/>
          </p:nvPr>
        </p:nvSpPr>
        <p:spPr>
          <a:xfrm>
            <a:off x="677334" y="1409701"/>
            <a:ext cx="8596668" cy="4631662"/>
          </a:xfrm>
        </p:spPr>
        <p:txBody>
          <a:bodyPr/>
          <a:lstStyle/>
          <a:p>
            <a:r>
              <a:rPr lang="en-US" dirty="0"/>
              <a:t>Training</a:t>
            </a:r>
          </a:p>
          <a:p>
            <a:r>
              <a:rPr lang="en-US" dirty="0"/>
              <a:t>Monitoring</a:t>
            </a:r>
          </a:p>
          <a:p>
            <a:r>
              <a:rPr lang="en-US" dirty="0"/>
              <a:t>Mandatory Reporters of suspected child abuse or neglect</a:t>
            </a:r>
          </a:p>
          <a:p>
            <a:r>
              <a:rPr lang="en-US" dirty="0"/>
              <a:t>Body Safety Rules </a:t>
            </a:r>
          </a:p>
          <a:p>
            <a:r>
              <a:rPr lang="en-US" dirty="0"/>
              <a:t>Physical contact should be limited to that necessary to teach a skill, treat or prevent an injury, or console or congratulate a child</a:t>
            </a:r>
          </a:p>
          <a:p>
            <a:r>
              <a:rPr lang="en-US" dirty="0"/>
              <a:t>Facility video surveillance</a:t>
            </a:r>
          </a:p>
          <a:p>
            <a:r>
              <a:rPr lang="en-US" dirty="0"/>
              <a:t>Zero tolerance for bullying</a:t>
            </a:r>
          </a:p>
          <a:p>
            <a:pPr marL="0" indent="0">
              <a:buNone/>
            </a:pPr>
            <a:r>
              <a:rPr lang="en-US" sz="1400" i="1" dirty="0">
                <a:solidFill>
                  <a:schemeClr val="tx1">
                    <a:lumMod val="50000"/>
                    <a:lumOff val="50000"/>
                  </a:schemeClr>
                </a:solidFill>
              </a:rPr>
              <a:t>National Centre Against Bullying definition of bullying: when an individual or a group of people with more power, repeatedly and intentionally cause hurt or harm to another person or group of people who feel helpless to respond. Bullying can continue over time, is often hidden from adults, and will probably continue if no action is taken. </a:t>
            </a:r>
          </a:p>
          <a:p>
            <a:endParaRPr lang="en-US" dirty="0"/>
          </a:p>
        </p:txBody>
      </p:sp>
    </p:spTree>
    <p:extLst>
      <p:ext uri="{BB962C8B-B14F-4D97-AF65-F5344CB8AC3E}">
        <p14:creationId xmlns:p14="http://schemas.microsoft.com/office/powerpoint/2010/main" val="3111059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Sunscreen</a:t>
            </a:r>
          </a:p>
        </p:txBody>
      </p:sp>
      <p:sp>
        <p:nvSpPr>
          <p:cNvPr id="3" name="Content Placeholder 2"/>
          <p:cNvSpPr>
            <a:spLocks noGrp="1"/>
          </p:cNvSpPr>
          <p:nvPr>
            <p:ph idx="1"/>
          </p:nvPr>
        </p:nvSpPr>
        <p:spPr>
          <a:xfrm>
            <a:off x="677334" y="1346201"/>
            <a:ext cx="7577666" cy="4000500"/>
          </a:xfrm>
        </p:spPr>
        <p:txBody>
          <a:bodyPr/>
          <a:lstStyle/>
          <a:p>
            <a:pPr marL="0" indent="0">
              <a:buNone/>
            </a:pPr>
            <a:r>
              <a:rPr lang="en-US" i="1" dirty="0"/>
              <a:t>We take protection from the sun seriously by adhering to a strict sunscreen application protocol, encouraging sun protection and providing swim shirts. Camp uses Rocky Mountain/Coral Isles Sunscreen</a:t>
            </a:r>
          </a:p>
          <a:p>
            <a:r>
              <a:rPr lang="en-US" dirty="0"/>
              <a:t>Required: Apply first coat of sunscreen before dropping off your camper</a:t>
            </a:r>
          </a:p>
          <a:p>
            <a:r>
              <a:rPr lang="en-US" dirty="0"/>
              <a:t>Recommended: Clothing that provides sun-protection (hats, covered shoulders)</a:t>
            </a:r>
          </a:p>
          <a:p>
            <a:r>
              <a:rPr lang="en-US" dirty="0"/>
              <a:t>Campers will reapply sunscreen throughout the day with Rocky Mountain Sunscreen</a:t>
            </a:r>
          </a:p>
          <a:p>
            <a:pPr marL="0" indent="0">
              <a:buNone/>
            </a:pPr>
            <a:endParaRPr lang="en-US" dirty="0"/>
          </a:p>
          <a:p>
            <a:endParaRPr lang="en-US" dirty="0"/>
          </a:p>
        </p:txBody>
      </p:sp>
      <p:pic>
        <p:nvPicPr>
          <p:cNvPr id="9" name="Picture 8" descr="Product benefits of the camp sunscreen: Broad spectrum 400 nm/SPF 50 UV, Water resistant (80 mins), Hypoallergenic and fragrance free, and  Greaseless and noncomedogenic"/>
          <p:cNvPicPr>
            <a:picLocks noChangeAspect="1"/>
          </p:cNvPicPr>
          <p:nvPr/>
        </p:nvPicPr>
        <p:blipFill>
          <a:blip r:embed="rId3"/>
          <a:stretch>
            <a:fillRect/>
          </a:stretch>
        </p:blipFill>
        <p:spPr>
          <a:xfrm>
            <a:off x="983081" y="3659850"/>
            <a:ext cx="7386218" cy="1931649"/>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297303" y="3935329"/>
            <a:ext cx="4957697" cy="531656"/>
          </a:xfrm>
          <a:prstGeom prst="rect">
            <a:avLst/>
          </a:prstGeom>
        </p:spPr>
      </p:pic>
      <p:sp>
        <p:nvSpPr>
          <p:cNvPr id="11" name="Content Placeholder 2"/>
          <p:cNvSpPr txBox="1">
            <a:spLocks/>
          </p:cNvSpPr>
          <p:nvPr/>
        </p:nvSpPr>
        <p:spPr>
          <a:xfrm>
            <a:off x="677334" y="5730864"/>
            <a:ext cx="7577666" cy="936636"/>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Personal sunscreen is permitted with approval from Assistant Director. Sunscreen must be provided in the original container with your camper’s first and last name and stored with camp counselors and not carried by campers.</a:t>
            </a:r>
          </a:p>
          <a:p>
            <a:pPr marL="0" indent="0">
              <a:buFont typeface="Wingdings 3" charset="2"/>
              <a:buNone/>
            </a:pPr>
            <a:endParaRPr lang="en-US" dirty="0"/>
          </a:p>
          <a:p>
            <a:endParaRPr lang="en-US" dirty="0"/>
          </a:p>
        </p:txBody>
      </p:sp>
      <p:pic>
        <p:nvPicPr>
          <p:cNvPr id="5" name="Picture 4">
            <a:extLst>
              <a:ext uri="{FF2B5EF4-FFF2-40B4-BE49-F238E27FC236}">
                <a16:creationId xmlns:a16="http://schemas.microsoft.com/office/drawing/2014/main" id="{C5460207-E0CA-E3D4-BE24-541DDAD2B13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485874" y="1240838"/>
            <a:ext cx="1038668" cy="2083951"/>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23641" y="3025421"/>
            <a:ext cx="1034350" cy="2358453"/>
          </a:xfrm>
          <a:prstGeom prst="rect">
            <a:avLst/>
          </a:prstGeom>
        </p:spPr>
      </p:pic>
    </p:spTree>
    <p:extLst>
      <p:ext uri="{BB962C8B-B14F-4D97-AF65-F5344CB8AC3E}">
        <p14:creationId xmlns:p14="http://schemas.microsoft.com/office/powerpoint/2010/main" val="1233074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0101"/>
          </a:xfrm>
        </p:spPr>
        <p:txBody>
          <a:bodyPr/>
          <a:lstStyle/>
          <a:p>
            <a:r>
              <a:rPr lang="en-US" dirty="0"/>
              <a:t>Camp Staff</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7334" y="4421221"/>
            <a:ext cx="2356479" cy="1570004"/>
          </a:xfr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5805" y="4421221"/>
            <a:ext cx="2356479" cy="1570004"/>
          </a:xfrm>
          <a:prstGeom prst="rect">
            <a:avLst/>
          </a:prstGeom>
        </p:spPr>
      </p:pic>
      <p:pic>
        <p:nvPicPr>
          <p:cNvPr id="6" name="Picture 5">
            <a:extLst>
              <a:ext uri="{C183D7F6-B498-43B3-948B-1728B52AA6E4}">
                <adec:decorative xmlns:adec="http://schemas.microsoft.com/office/drawing/2017/decorative" val="1"/>
              </a:ext>
            </a:extLst>
          </p:cNvPr>
          <p:cNvPicPr/>
          <p:nvPr/>
        </p:nvPicPr>
        <p:blipFill rotWithShape="1">
          <a:blip r:embed="rId5" cstate="print">
            <a:extLst>
              <a:ext uri="{28A0092B-C50C-407E-A947-70E740481C1C}">
                <a14:useLocalDpi xmlns:a14="http://schemas.microsoft.com/office/drawing/2010/main" val="0"/>
              </a:ext>
            </a:extLst>
          </a:blip>
          <a:srcRect l="24961" t="20895" r="597" b="28664"/>
          <a:stretch/>
        </p:blipFill>
        <p:spPr bwMode="auto">
          <a:xfrm rot="5400000">
            <a:off x="5824202" y="4839303"/>
            <a:ext cx="1579972" cy="743808"/>
          </a:xfrm>
          <a:prstGeom prst="rect">
            <a:avLst/>
          </a:prstGeom>
          <a:noFill/>
          <a:ln>
            <a:noFill/>
          </a:ln>
          <a:extLst>
            <a:ext uri="{53640926-AAD7-44D8-BBD7-CCE9431645EC}">
              <a14:shadowObscured xmlns:a14="http://schemas.microsoft.com/office/drawing/2010/main"/>
            </a:ext>
          </a:extLst>
        </p:spPr>
      </p:pic>
      <p:pic>
        <p:nvPicPr>
          <p:cNvPr id="7" name="Picture 6">
            <a:extLst>
              <a:ext uri="{C183D7F6-B498-43B3-948B-1728B52AA6E4}">
                <adec:decorative xmlns:adec="http://schemas.microsoft.com/office/drawing/2017/decorative" val="1"/>
              </a:ext>
            </a:extLst>
          </p:cNvPr>
          <p:cNvPicPr/>
          <p:nvPr/>
        </p:nvPicPr>
        <p:blipFill>
          <a:blip r:embed="rId6" cstate="print"/>
          <a:stretch>
            <a:fillRect/>
          </a:stretch>
        </p:blipFill>
        <p:spPr bwMode="auto">
          <a:xfrm>
            <a:off x="6986092" y="4421221"/>
            <a:ext cx="2093840" cy="1570004"/>
          </a:xfrm>
          <a:prstGeom prst="rect">
            <a:avLst/>
          </a:prstGeom>
          <a:noFill/>
          <a:ln w="3175">
            <a:solidFill>
              <a:srgbClr val="000000"/>
            </a:solidFill>
            <a:miter lim="800000"/>
            <a:headEnd/>
            <a:tailEnd/>
          </a:ln>
        </p:spPr>
      </p:pic>
      <p:pic>
        <p:nvPicPr>
          <p:cNvPr id="9" name="Picture 8">
            <a:extLst>
              <a:ext uri="{C183D7F6-B498-43B3-948B-1728B52AA6E4}">
                <adec:decorative xmlns:adec="http://schemas.microsoft.com/office/drawing/2017/decorative" val="1"/>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3033813" y="4421222"/>
            <a:ext cx="851992" cy="1570004"/>
          </a:xfrm>
          <a:prstGeom prst="rect">
            <a:avLst/>
          </a:prstGeom>
        </p:spPr>
      </p:pic>
      <p:sp>
        <p:nvSpPr>
          <p:cNvPr id="11" name="Content Placeholder 2"/>
          <p:cNvSpPr txBox="1">
            <a:spLocks/>
          </p:cNvSpPr>
          <p:nvPr/>
        </p:nvSpPr>
        <p:spPr>
          <a:xfrm>
            <a:off x="677334" y="1409701"/>
            <a:ext cx="8596668" cy="463166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We seek to hire staff with a variety of interests and backgrounds: most staff are high school &amp; college students and occasional professional school district staff.</a:t>
            </a:r>
          </a:p>
          <a:p>
            <a:r>
              <a:rPr lang="en-US" dirty="0"/>
              <a:t>15+ Hours of Training</a:t>
            </a:r>
          </a:p>
          <a:p>
            <a:r>
              <a:rPr lang="en-US" dirty="0"/>
              <a:t>To protect children and staff, we ask that families do not arrange babysitting or childcare with our staff outside of our program.</a:t>
            </a:r>
          </a:p>
          <a:p>
            <a:r>
              <a:rPr lang="en-US" dirty="0"/>
              <a:t>At the helm, Mandy Perera, Recreation Supervisor </a:t>
            </a:r>
          </a:p>
          <a:p>
            <a:pPr marL="400050" lvl="1" indent="0">
              <a:buNone/>
            </a:pPr>
            <a:r>
              <a:rPr lang="en-US" dirty="0"/>
              <a:t>20+ summer supervising Summer Day Camp, 30+ years in recreation</a:t>
            </a:r>
          </a:p>
        </p:txBody>
      </p:sp>
    </p:spTree>
    <p:extLst>
      <p:ext uri="{BB962C8B-B14F-4D97-AF65-F5344CB8AC3E}">
        <p14:creationId xmlns:p14="http://schemas.microsoft.com/office/powerpoint/2010/main" val="404854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63600"/>
          </a:xfrm>
        </p:spPr>
        <p:txBody>
          <a:bodyPr>
            <a:normAutofit fontScale="90000"/>
          </a:bodyPr>
          <a:lstStyle/>
          <a:p>
            <a:r>
              <a:rPr lang="en-US" dirty="0"/>
              <a:t>New Camper Information Database</a:t>
            </a:r>
            <a:br>
              <a:rPr lang="en-US" dirty="0"/>
            </a:br>
            <a:endParaRPr lang="en-US" dirty="0"/>
          </a:p>
        </p:txBody>
      </p:sp>
      <p:sp>
        <p:nvSpPr>
          <p:cNvPr id="3" name="Content Placeholder 2"/>
          <p:cNvSpPr>
            <a:spLocks noGrp="1"/>
          </p:cNvSpPr>
          <p:nvPr>
            <p:ph idx="1"/>
          </p:nvPr>
        </p:nvSpPr>
        <p:spPr>
          <a:xfrm>
            <a:off x="806777" y="1203658"/>
            <a:ext cx="8596668" cy="4803442"/>
          </a:xfrm>
        </p:spPr>
        <p:txBody>
          <a:bodyPr>
            <a:normAutofit/>
          </a:bodyPr>
          <a:lstStyle/>
          <a:p>
            <a:pPr marL="0" indent="0">
              <a:buNone/>
            </a:pPr>
            <a:r>
              <a:rPr lang="en-US" sz="4400" dirty="0"/>
              <a:t>ePACT</a:t>
            </a:r>
          </a:p>
          <a:p>
            <a:r>
              <a:rPr lang="en-US" dirty="0"/>
              <a:t>Digital paperwork process</a:t>
            </a:r>
          </a:p>
          <a:p>
            <a:r>
              <a:rPr lang="en-US" dirty="0"/>
              <a:t>Streamline and simplify the process</a:t>
            </a:r>
          </a:p>
          <a:p>
            <a:r>
              <a:rPr lang="en-US" dirty="0"/>
              <a:t>Make any needed updates online for real-time updates</a:t>
            </a:r>
          </a:p>
          <a:p>
            <a:r>
              <a:rPr lang="en-US" dirty="0"/>
              <a:t>QR Code for check in and check out</a:t>
            </a:r>
          </a:p>
          <a:p>
            <a:r>
              <a:rPr lang="en-US" dirty="0"/>
              <a:t>Pre-load daily sunscreen question</a:t>
            </a:r>
          </a:p>
          <a:p>
            <a:r>
              <a:rPr lang="en-US" dirty="0"/>
              <a:t>Easy to update each year</a:t>
            </a:r>
          </a:p>
          <a:p>
            <a:r>
              <a:rPr lang="en-US" dirty="0"/>
              <a:t>Used at many Colorado child care programs</a:t>
            </a:r>
          </a:p>
          <a:p>
            <a:pPr marL="0" indent="0">
              <a:buNone/>
            </a:pPr>
            <a:r>
              <a:rPr lang="en-US" sz="2800" b="1" dirty="0">
                <a:solidFill>
                  <a:schemeClr val="accent2">
                    <a:lumMod val="75000"/>
                  </a:schemeClr>
                </a:solidFill>
              </a:rPr>
              <a:t>DOWNLOAD YOUR WEB-BASED APP</a:t>
            </a:r>
            <a:endParaRPr lang="en-US" dirty="0"/>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8854" y="4151478"/>
            <a:ext cx="4069183" cy="8216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ode Scan Qr-Code · Free vector graphic on Pixaba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8854" y="1397400"/>
            <a:ext cx="2968205" cy="2615799"/>
          </a:xfrm>
          <a:prstGeom prst="rect">
            <a:avLst/>
          </a:prstGeom>
        </p:spPr>
      </p:pic>
    </p:spTree>
    <p:extLst>
      <p:ext uri="{BB962C8B-B14F-4D97-AF65-F5344CB8AC3E}">
        <p14:creationId xmlns:p14="http://schemas.microsoft.com/office/powerpoint/2010/main" val="1272922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4167" y="167519"/>
            <a:ext cx="7766936" cy="1646302"/>
          </a:xfrm>
        </p:spPr>
        <p:txBody>
          <a:bodyPr/>
          <a:lstStyle/>
          <a:p>
            <a:pPr algn="l"/>
            <a:r>
              <a:rPr lang="en-US" dirty="0"/>
              <a:t>Questions &amp; Answers</a:t>
            </a:r>
          </a:p>
        </p:txBody>
      </p:sp>
      <p:sp>
        <p:nvSpPr>
          <p:cNvPr id="3" name="TextBox 2"/>
          <p:cNvSpPr txBox="1"/>
          <p:nvPr/>
        </p:nvSpPr>
        <p:spPr>
          <a:xfrm>
            <a:off x="1485899" y="2269671"/>
            <a:ext cx="8082643" cy="2585323"/>
          </a:xfrm>
          <a:prstGeom prst="rect">
            <a:avLst/>
          </a:prstGeom>
          <a:noFill/>
        </p:spPr>
        <p:txBody>
          <a:bodyPr wrap="square" rtlCol="0">
            <a:spAutoFit/>
          </a:bodyPr>
          <a:lstStyle/>
          <a:p>
            <a:endParaRPr lang="en-US" sz="2400" dirty="0"/>
          </a:p>
          <a:p>
            <a:r>
              <a:rPr lang="en-US" sz="2400" dirty="0"/>
              <a:t>You may e-mail Mandy </a:t>
            </a:r>
            <a:r>
              <a:rPr lang="en-US" sz="2400" dirty="0">
                <a:hlinkClick r:id="rId3"/>
              </a:rPr>
              <a:t>mandyp@louisvilleco.gov</a:t>
            </a:r>
            <a:endParaRPr lang="en-US" sz="2400" dirty="0"/>
          </a:p>
          <a:p>
            <a:endParaRPr lang="en-US" sz="2400" dirty="0"/>
          </a:p>
          <a:p>
            <a:r>
              <a:rPr lang="en-US" sz="2400" dirty="0"/>
              <a:t>During the summer, we recommend you speak with your Assistant Directors who are in camp each day. </a:t>
            </a:r>
          </a:p>
          <a:p>
            <a:endParaRPr lang="en-US" sz="2400" dirty="0"/>
          </a:p>
          <a:p>
            <a:endParaRPr lang="en-US" dirty="0"/>
          </a:p>
        </p:txBody>
      </p:sp>
      <p:pic>
        <p:nvPicPr>
          <p:cNvPr id="4" name="Picture 3" descr="Mandy Perera"/>
          <p:cNvPicPr>
            <a:picLocks noChangeAspect="1"/>
          </p:cNvPicPr>
          <p:nvPr/>
        </p:nvPicPr>
        <p:blipFill>
          <a:blip r:embed="rId4"/>
          <a:stretch>
            <a:fillRect/>
          </a:stretch>
        </p:blipFill>
        <p:spPr>
          <a:xfrm>
            <a:off x="8309675" y="4187339"/>
            <a:ext cx="1672694" cy="2247009"/>
          </a:xfrm>
          <a:prstGeom prst="rect">
            <a:avLst/>
          </a:prstGeom>
        </p:spPr>
      </p:pic>
    </p:spTree>
    <p:extLst>
      <p:ext uri="{BB962C8B-B14F-4D97-AF65-F5344CB8AC3E}">
        <p14:creationId xmlns:p14="http://schemas.microsoft.com/office/powerpoint/2010/main" val="1248285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736" y="708338"/>
            <a:ext cx="8596668" cy="970993"/>
          </a:xfrm>
        </p:spPr>
        <p:txBody>
          <a:bodyPr/>
          <a:lstStyle/>
          <a:p>
            <a:r>
              <a:rPr lang="en-US" dirty="0"/>
              <a:t>Contacts</a:t>
            </a:r>
          </a:p>
        </p:txBody>
      </p:sp>
      <p:sp>
        <p:nvSpPr>
          <p:cNvPr id="3" name="Content Placeholder 2"/>
          <p:cNvSpPr>
            <a:spLocks noGrp="1"/>
          </p:cNvSpPr>
          <p:nvPr>
            <p:ph idx="1"/>
          </p:nvPr>
        </p:nvSpPr>
        <p:spPr>
          <a:xfrm>
            <a:off x="677334" y="1411289"/>
            <a:ext cx="8596668" cy="5116511"/>
          </a:xfrm>
        </p:spPr>
        <p:txBody>
          <a:bodyPr>
            <a:normAutofit fontScale="92500" lnSpcReduction="10000"/>
          </a:bodyPr>
          <a:lstStyle/>
          <a:p>
            <a:pPr marL="0" indent="0">
              <a:buNone/>
            </a:pPr>
            <a:r>
              <a:rPr lang="en-US" dirty="0"/>
              <a:t>	</a:t>
            </a:r>
          </a:p>
          <a:p>
            <a:r>
              <a:rPr lang="en-US" dirty="0"/>
              <a:t>Assistant Directors: To be hired</a:t>
            </a:r>
          </a:p>
          <a:p>
            <a:pPr marL="0" indent="0">
              <a:buNone/>
            </a:pPr>
            <a:r>
              <a:rPr lang="en-US" dirty="0"/>
              <a:t>	Camp Cell Phone: 720-614-9539</a:t>
            </a:r>
          </a:p>
          <a:p>
            <a:pPr marL="0" indent="0">
              <a:buNone/>
            </a:pPr>
            <a:r>
              <a:rPr lang="en-US" dirty="0"/>
              <a:t>	</a:t>
            </a:r>
          </a:p>
          <a:p>
            <a:r>
              <a:rPr lang="en-US" dirty="0"/>
              <a:t>Recreation Supervisor: Mandy Perera</a:t>
            </a:r>
          </a:p>
          <a:p>
            <a:pPr marL="0" indent="0">
              <a:buNone/>
            </a:pPr>
            <a:r>
              <a:rPr lang="en-US" dirty="0"/>
              <a:t>	E-mail: </a:t>
            </a:r>
            <a:r>
              <a:rPr lang="en-US" dirty="0">
                <a:hlinkClick r:id="rId3"/>
              </a:rPr>
              <a:t>mandyp@louisvilleco.gov</a:t>
            </a:r>
            <a:endParaRPr lang="en-US" dirty="0"/>
          </a:p>
          <a:p>
            <a:pPr marL="0" indent="0">
              <a:buNone/>
            </a:pPr>
            <a:r>
              <a:rPr lang="en-US" dirty="0"/>
              <a:t>	Office: 303-335-4902</a:t>
            </a:r>
          </a:p>
          <a:p>
            <a:endParaRPr lang="en-US" dirty="0"/>
          </a:p>
          <a:p>
            <a:r>
              <a:rPr lang="en-US" dirty="0"/>
              <a:t>Louisville Recreation &amp; Senior Center</a:t>
            </a:r>
          </a:p>
          <a:p>
            <a:pPr marL="0" indent="0">
              <a:buNone/>
            </a:pPr>
            <a:r>
              <a:rPr lang="en-US" dirty="0"/>
              <a:t>	900 W Via </a:t>
            </a:r>
            <a:r>
              <a:rPr lang="en-US" dirty="0" err="1"/>
              <a:t>Appia</a:t>
            </a:r>
            <a:r>
              <a:rPr lang="en-US" dirty="0"/>
              <a:t> Way</a:t>
            </a:r>
          </a:p>
          <a:p>
            <a:pPr marL="0" indent="0">
              <a:buNone/>
            </a:pPr>
            <a:r>
              <a:rPr lang="en-US" dirty="0"/>
              <a:t>	</a:t>
            </a:r>
            <a:r>
              <a:rPr lang="en-US" dirty="0">
                <a:hlinkClick r:id="rId4"/>
              </a:rPr>
              <a:t>www.louisvillerecreation.com</a:t>
            </a:r>
            <a:endParaRPr lang="en-US" dirty="0"/>
          </a:p>
          <a:p>
            <a:pPr marL="0" indent="0">
              <a:buNone/>
            </a:pPr>
            <a:r>
              <a:rPr lang="en-US" dirty="0"/>
              <a:t>	Front Desk: 303-666-7400</a:t>
            </a:r>
          </a:p>
          <a:p>
            <a:pPr marL="0" indent="0">
              <a:buNone/>
            </a:pPr>
            <a:endParaRPr lang="en-US" dirty="0"/>
          </a:p>
          <a:p>
            <a:pPr marL="0" indent="0">
              <a:buNone/>
            </a:pPr>
            <a:r>
              <a:rPr lang="en-US" dirty="0"/>
              <a:t>	</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7200" y="2332764"/>
            <a:ext cx="3835400" cy="2556933"/>
          </a:xfrm>
          <a:prstGeom prst="rect">
            <a:avLst/>
          </a:prstGeom>
        </p:spPr>
      </p:pic>
    </p:spTree>
    <p:extLst>
      <p:ext uri="{BB962C8B-B14F-4D97-AF65-F5344CB8AC3E}">
        <p14:creationId xmlns:p14="http://schemas.microsoft.com/office/powerpoint/2010/main" val="577189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6734" y="1803400"/>
            <a:ext cx="8596668" cy="1320800"/>
          </a:xfrm>
        </p:spPr>
        <p:txBody>
          <a:bodyPr>
            <a:normAutofit fontScale="90000"/>
          </a:bodyPr>
          <a:lstStyle/>
          <a:p>
            <a:pPr algn="ctr"/>
            <a:r>
              <a:rPr lang="en-US" dirty="0"/>
              <a:t>Thank you for choosing Summer Day Camp, we look forward to seeing you soon!</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r="6666" b="17222"/>
          <a:stretch/>
        </p:blipFill>
        <p:spPr>
          <a:xfrm>
            <a:off x="3122436" y="3238501"/>
            <a:ext cx="4265264" cy="2837162"/>
          </a:xfrm>
          <a:prstGeom prst="rect">
            <a:avLst/>
          </a:prstGeom>
        </p:spPr>
      </p:pic>
    </p:spTree>
    <p:extLst>
      <p:ext uri="{BB962C8B-B14F-4D97-AF65-F5344CB8AC3E}">
        <p14:creationId xmlns:p14="http://schemas.microsoft.com/office/powerpoint/2010/main" val="501714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Information</a:t>
            </a:r>
          </a:p>
        </p:txBody>
      </p:sp>
      <p:sp>
        <p:nvSpPr>
          <p:cNvPr id="3" name="Content Placeholder 2"/>
          <p:cNvSpPr>
            <a:spLocks noGrp="1"/>
          </p:cNvSpPr>
          <p:nvPr>
            <p:ph idx="1"/>
          </p:nvPr>
        </p:nvSpPr>
        <p:spPr>
          <a:xfrm>
            <a:off x="677334" y="1524860"/>
            <a:ext cx="8596668" cy="3880773"/>
          </a:xfrm>
        </p:spPr>
        <p:txBody>
          <a:bodyPr>
            <a:normAutofit/>
          </a:bodyPr>
          <a:lstStyle/>
          <a:p>
            <a:r>
              <a:rPr lang="en-US" dirty="0"/>
              <a:t>Monday through Thursday | 8:00am-4:30pm</a:t>
            </a:r>
          </a:p>
          <a:p>
            <a:r>
              <a:rPr lang="en-US" dirty="0"/>
              <a:t>2025-2026 School year children in grades K-5</a:t>
            </a:r>
          </a:p>
          <a:p>
            <a:r>
              <a:rPr lang="en-US" dirty="0"/>
              <a:t>Camp home base is the turf gym, turf lot and playground on the South side of the facility | TIP: park by the playground and enter at the large garage door </a:t>
            </a:r>
          </a:p>
          <a:p>
            <a:r>
              <a:rPr lang="en-US" dirty="0"/>
              <a:t>Other areas of the Recreation &amp; Senior Center are utilized</a:t>
            </a:r>
          </a:p>
          <a:p>
            <a:r>
              <a:rPr lang="en-US" dirty="0"/>
              <a:t>Camp webpage </a:t>
            </a:r>
            <a:r>
              <a:rPr lang="en-US" dirty="0">
                <a:hlinkClick r:id="rId3"/>
              </a:rPr>
              <a:t>www.LouisvilleRecreation.com</a:t>
            </a:r>
            <a:endParaRPr lang="en-US" dirty="0"/>
          </a:p>
          <a:p>
            <a:pPr lvl="1">
              <a:buFont typeface="Arial" panose="020B0604020202020204" pitchFamily="34" charset="0"/>
              <a:buChar char="•"/>
            </a:pPr>
            <a:r>
              <a:rPr lang="en-US" dirty="0"/>
              <a:t>FAQ</a:t>
            </a:r>
          </a:p>
          <a:p>
            <a:pPr lvl="1">
              <a:buFont typeface="Arial" panose="020B0604020202020204" pitchFamily="34" charset="0"/>
              <a:buChar char="•"/>
            </a:pPr>
            <a:r>
              <a:rPr lang="en-US" dirty="0"/>
              <a:t>Camp Handbook</a:t>
            </a:r>
          </a:p>
          <a:p>
            <a:pPr lvl="1">
              <a:buFont typeface="Arial" panose="020B0604020202020204" pitchFamily="34" charset="0"/>
              <a:buChar char="•"/>
            </a:pPr>
            <a:r>
              <a:rPr lang="en-US" dirty="0"/>
              <a:t>Highlights Calendars </a:t>
            </a:r>
          </a:p>
          <a:p>
            <a:pPr marL="0" indent="0">
              <a:buNone/>
            </a:pPr>
            <a:endParaRPr lang="en-US" dirty="0">
              <a:solidFill>
                <a:srgbClr val="FFFFFF"/>
              </a:solidFill>
              <a:latin typeface="Roboto"/>
              <a:hlinkClick r:id="rId4"/>
            </a:endParaRPr>
          </a:p>
          <a:p>
            <a:endParaRPr lang="en-US" dirty="0"/>
          </a:p>
        </p:txBody>
      </p:sp>
      <p:sp>
        <p:nvSpPr>
          <p:cNvPr id="4" name="Right Arrow 3"/>
          <p:cNvSpPr/>
          <p:nvPr/>
        </p:nvSpPr>
        <p:spPr>
          <a:xfrm>
            <a:off x="3848100" y="4229100"/>
            <a:ext cx="4445000" cy="2057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Camp Cell Phone</a:t>
            </a:r>
          </a:p>
          <a:p>
            <a:pPr algn="ctr"/>
            <a:r>
              <a:rPr lang="en-US"/>
              <a:t>720-614-9539</a:t>
            </a:r>
            <a:endParaRPr lang="en-US"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66429" y="3465246"/>
            <a:ext cx="3596048" cy="2658539"/>
          </a:xfrm>
          <a:prstGeom prst="rect">
            <a:avLst/>
          </a:prstGeom>
        </p:spPr>
      </p:pic>
    </p:spTree>
    <p:extLst>
      <p:ext uri="{BB962C8B-B14F-4D97-AF65-F5344CB8AC3E}">
        <p14:creationId xmlns:p14="http://schemas.microsoft.com/office/powerpoint/2010/main" val="18971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50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50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50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50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50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50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for camp</a:t>
            </a:r>
          </a:p>
        </p:txBody>
      </p:sp>
      <p:sp>
        <p:nvSpPr>
          <p:cNvPr id="3" name="Content Placeholder 2"/>
          <p:cNvSpPr>
            <a:spLocks noGrp="1"/>
          </p:cNvSpPr>
          <p:nvPr>
            <p:ph idx="1"/>
          </p:nvPr>
        </p:nvSpPr>
        <p:spPr>
          <a:xfrm>
            <a:off x="677334" y="1524860"/>
            <a:ext cx="8596668" cy="3880773"/>
          </a:xfrm>
        </p:spPr>
        <p:txBody>
          <a:bodyPr/>
          <a:lstStyle/>
          <a:p>
            <a:r>
              <a:rPr lang="en-US" dirty="0"/>
              <a:t>Create a safe, caring, welcoming &amp; inclusive environment</a:t>
            </a:r>
          </a:p>
          <a:p>
            <a:r>
              <a:rPr lang="en-US" dirty="0"/>
              <a:t>Provide positive guidance techniques and assist campers in developing their own problem solving skills and self confidence</a:t>
            </a:r>
          </a:p>
          <a:p>
            <a:r>
              <a:rPr lang="en-US" dirty="0"/>
              <a:t>Opportunities for new experiences and growth</a:t>
            </a:r>
          </a:p>
          <a:p>
            <a:r>
              <a:rPr lang="en-US" dirty="0"/>
              <a:t>Friendships &amp; fun</a:t>
            </a:r>
          </a:p>
          <a:p>
            <a:r>
              <a:rPr lang="en-US" dirty="0"/>
              <a:t>Sense of belonging</a:t>
            </a:r>
          </a:p>
          <a:p>
            <a:pPr marL="0" indent="0">
              <a:buNone/>
            </a:pPr>
            <a:endParaRPr lang="en-US" dirty="0">
              <a:solidFill>
                <a:srgbClr val="FFFFFF"/>
              </a:solidFill>
              <a:latin typeface="Roboto"/>
              <a:hlinkClick r:id="rId3"/>
            </a:endParaRPr>
          </a:p>
          <a:p>
            <a:endParaRPr lang="en-US"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2459" t="7686" r="21291" b="20013"/>
          <a:stretch/>
        </p:blipFill>
        <p:spPr>
          <a:xfrm>
            <a:off x="6540499" y="3371649"/>
            <a:ext cx="4659641" cy="2949243"/>
          </a:xfrm>
          <a:prstGeom prst="rect">
            <a:avLst/>
          </a:prstGeom>
        </p:spPr>
      </p:pic>
    </p:spTree>
    <p:extLst>
      <p:ext uri="{BB962C8B-B14F-4D97-AF65-F5344CB8AC3E}">
        <p14:creationId xmlns:p14="http://schemas.microsoft.com/office/powerpoint/2010/main" val="261726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50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50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50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Illness Prevention</a:t>
            </a:r>
          </a:p>
        </p:txBody>
      </p:sp>
      <p:sp>
        <p:nvSpPr>
          <p:cNvPr id="3" name="Content Placeholder 2"/>
          <p:cNvSpPr>
            <a:spLocks noGrp="1"/>
          </p:cNvSpPr>
          <p:nvPr>
            <p:ph idx="1"/>
          </p:nvPr>
        </p:nvSpPr>
        <p:spPr>
          <a:xfrm>
            <a:off x="677334" y="1536701"/>
            <a:ext cx="8596668" cy="2933700"/>
          </a:xfrm>
        </p:spPr>
        <p:txBody>
          <a:bodyPr/>
          <a:lstStyle/>
          <a:p>
            <a:pPr marL="0" indent="0">
              <a:buNone/>
            </a:pPr>
            <a:r>
              <a:rPr lang="en-US" dirty="0"/>
              <a:t>How you can help:  </a:t>
            </a:r>
          </a:p>
          <a:p>
            <a:r>
              <a:rPr lang="en-US" dirty="0"/>
              <a:t>Keep campers home with any sign of illness</a:t>
            </a:r>
          </a:p>
          <a:p>
            <a:r>
              <a:rPr lang="en-US" dirty="0"/>
              <a:t>E-mail </a:t>
            </a:r>
            <a:r>
              <a:rPr lang="en-US" dirty="0">
                <a:solidFill>
                  <a:schemeClr val="accent2">
                    <a:lumMod val="50000"/>
                  </a:schemeClr>
                </a:solidFill>
                <a:hlinkClick r:id="rId3"/>
              </a:rPr>
              <a:t>mandyp@louisvilleco.gov</a:t>
            </a:r>
            <a:r>
              <a:rPr lang="en-US" dirty="0">
                <a:solidFill>
                  <a:schemeClr val="accent2">
                    <a:lumMod val="50000"/>
                  </a:schemeClr>
                </a:solidFill>
              </a:rPr>
              <a:t> </a:t>
            </a:r>
            <a:r>
              <a:rPr lang="en-US" dirty="0"/>
              <a:t>to report illness and exposure. Include:</a:t>
            </a:r>
          </a:p>
          <a:p>
            <a:pPr lvl="1">
              <a:buFont typeface="+mj-lt"/>
              <a:buAutoNum type="arabicPeriod"/>
            </a:pPr>
            <a:r>
              <a:rPr lang="en-US" dirty="0"/>
              <a:t>Circumstances / Symptoms</a:t>
            </a:r>
          </a:p>
          <a:p>
            <a:pPr lvl="1">
              <a:buFont typeface="+mj-lt"/>
              <a:buAutoNum type="arabicPeriod"/>
            </a:pPr>
            <a:r>
              <a:rPr lang="en-US" dirty="0"/>
              <a:t>Day and time symptoms began</a:t>
            </a:r>
          </a:p>
          <a:p>
            <a:pPr lvl="1">
              <a:buFont typeface="+mj-lt"/>
              <a:buAutoNum type="arabicPeriod"/>
            </a:pPr>
            <a:endParaRPr lang="en-US" dirty="0"/>
          </a:p>
          <a:p>
            <a:pPr lvl="1">
              <a:buFont typeface="+mj-lt"/>
              <a:buAutoNum type="arabicPeriod"/>
            </a:pPr>
            <a:endParaRPr lang="en-US" dirty="0"/>
          </a:p>
          <a:p>
            <a:pPr lvl="1">
              <a:buFont typeface="+mj-lt"/>
              <a:buAutoNum type="arabicPeriod"/>
            </a:pPr>
            <a:endParaRPr lang="en-US" dirty="0"/>
          </a:p>
        </p:txBody>
      </p:sp>
      <p:sp>
        <p:nvSpPr>
          <p:cNvPr id="4" name="TextBox 3"/>
          <p:cNvSpPr txBox="1"/>
          <p:nvPr/>
        </p:nvSpPr>
        <p:spPr>
          <a:xfrm>
            <a:off x="677334" y="5600700"/>
            <a:ext cx="8796866" cy="369332"/>
          </a:xfrm>
          <a:prstGeom prst="rect">
            <a:avLst/>
          </a:prstGeom>
          <a:noFill/>
        </p:spPr>
        <p:txBody>
          <a:bodyPr wrap="square" rtlCol="0">
            <a:spAutoFit/>
          </a:bodyPr>
          <a:lstStyle/>
          <a:p>
            <a:endParaRPr lang="en-US"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9075" y="3594154"/>
            <a:ext cx="3270250" cy="2616200"/>
          </a:xfrm>
          <a:prstGeom prst="rect">
            <a:avLst/>
          </a:prstGeom>
        </p:spPr>
      </p:pic>
    </p:spTree>
    <p:extLst>
      <p:ext uri="{BB962C8B-B14F-4D97-AF65-F5344CB8AC3E}">
        <p14:creationId xmlns:p14="http://schemas.microsoft.com/office/powerpoint/2010/main" val="2628404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2800"/>
          </a:xfrm>
        </p:spPr>
        <p:txBody>
          <a:bodyPr/>
          <a:lstStyle/>
          <a:p>
            <a:r>
              <a:rPr lang="en-US" dirty="0"/>
              <a:t>What to bring to camp</a:t>
            </a:r>
          </a:p>
        </p:txBody>
      </p:sp>
      <p:sp>
        <p:nvSpPr>
          <p:cNvPr id="3" name="Content Placeholder 2"/>
          <p:cNvSpPr>
            <a:spLocks noGrp="1"/>
          </p:cNvSpPr>
          <p:nvPr>
            <p:ph sz="half" idx="1"/>
          </p:nvPr>
        </p:nvSpPr>
        <p:spPr>
          <a:xfrm>
            <a:off x="677334" y="2160589"/>
            <a:ext cx="4184035" cy="3281479"/>
          </a:xfrm>
          <a:ln w="57150">
            <a:solidFill>
              <a:srgbClr val="00B050"/>
            </a:solidFill>
          </a:ln>
        </p:spPr>
        <p:txBody>
          <a:bodyPr>
            <a:normAutofit/>
          </a:bodyPr>
          <a:lstStyle/>
          <a:p>
            <a:r>
              <a:rPr lang="en-US" dirty="0"/>
              <a:t>Lunch with icepack if needed, 2 snacks &amp; a leak-proof water bottle </a:t>
            </a:r>
          </a:p>
          <a:p>
            <a:r>
              <a:rPr lang="en-US" dirty="0"/>
              <a:t>Wear play clothes and sneakers</a:t>
            </a:r>
          </a:p>
          <a:p>
            <a:r>
              <a:rPr lang="en-US" dirty="0"/>
              <a:t>Sun protection: covered shoulders, hat, glasses are recommended</a:t>
            </a:r>
          </a:p>
          <a:p>
            <a:r>
              <a:rPr lang="en-US" dirty="0"/>
              <a:t>Book to read</a:t>
            </a:r>
          </a:p>
          <a:p>
            <a:r>
              <a:rPr lang="en-US" dirty="0"/>
              <a:t>All items kept in a backpack that is a manageable size for your camper</a:t>
            </a:r>
          </a:p>
          <a:p>
            <a:endParaRPr lang="en-US" dirty="0"/>
          </a:p>
        </p:txBody>
      </p:sp>
      <p:sp>
        <p:nvSpPr>
          <p:cNvPr id="4" name="Content Placeholder 3"/>
          <p:cNvSpPr>
            <a:spLocks noGrp="1"/>
          </p:cNvSpPr>
          <p:nvPr>
            <p:ph sz="half" idx="2"/>
          </p:nvPr>
        </p:nvSpPr>
        <p:spPr>
          <a:xfrm>
            <a:off x="5089969" y="2160589"/>
            <a:ext cx="4590295" cy="2068511"/>
          </a:xfrm>
          <a:ln w="57150">
            <a:solidFill>
              <a:srgbClr val="00B050"/>
            </a:solidFill>
          </a:ln>
        </p:spPr>
        <p:txBody>
          <a:bodyPr>
            <a:normAutofit/>
          </a:bodyPr>
          <a:lstStyle/>
          <a:p>
            <a:r>
              <a:rPr lang="en-US" dirty="0"/>
              <a:t>Swim suit under clothes</a:t>
            </a:r>
          </a:p>
          <a:p>
            <a:r>
              <a:rPr lang="en-US" dirty="0"/>
              <a:t>Dry change of clothes</a:t>
            </a:r>
          </a:p>
          <a:p>
            <a:r>
              <a:rPr lang="en-US" dirty="0"/>
              <a:t>Towel</a:t>
            </a:r>
          </a:p>
          <a:p>
            <a:r>
              <a:rPr lang="en-US" dirty="0"/>
              <a:t>Goggles are optional</a:t>
            </a:r>
          </a:p>
          <a:p>
            <a:pPr marL="0" indent="0">
              <a:buNone/>
            </a:pPr>
            <a:r>
              <a:rPr lang="en-US" dirty="0"/>
              <a:t>Swim shirts are provided for the day</a:t>
            </a:r>
          </a:p>
        </p:txBody>
      </p:sp>
      <p:sp>
        <p:nvSpPr>
          <p:cNvPr id="5" name="Title 1"/>
          <p:cNvSpPr txBox="1">
            <a:spLocks/>
          </p:cNvSpPr>
          <p:nvPr/>
        </p:nvSpPr>
        <p:spPr>
          <a:xfrm>
            <a:off x="677334" y="1677989"/>
            <a:ext cx="4184035" cy="469900"/>
          </a:xfrm>
          <a:prstGeom prst="rect">
            <a:avLst/>
          </a:prstGeom>
          <a:ln w="57150">
            <a:solidFill>
              <a:srgbClr val="00B050"/>
            </a:solidFill>
          </a:ln>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t>Everyday</a:t>
            </a:r>
          </a:p>
        </p:txBody>
      </p:sp>
      <p:sp>
        <p:nvSpPr>
          <p:cNvPr id="6" name="Title 1"/>
          <p:cNvSpPr txBox="1">
            <a:spLocks/>
          </p:cNvSpPr>
          <p:nvPr/>
        </p:nvSpPr>
        <p:spPr>
          <a:xfrm>
            <a:off x="5089967" y="1690689"/>
            <a:ext cx="4590298" cy="469900"/>
          </a:xfrm>
          <a:prstGeom prst="rect">
            <a:avLst/>
          </a:prstGeom>
          <a:ln w="57150">
            <a:solidFill>
              <a:srgbClr val="00B050"/>
            </a:solidFill>
          </a:ln>
        </p:spPr>
        <p:txBody>
          <a:bodyPr vert="horz" lIns="91440" tIns="45720" rIns="91440" bIns="45720" rtlCol="0" anchor="t">
            <a:normAutofit fontScale="77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t>Swim Days | Tuesday &amp; Thursday</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889" t="13519" r="14445" b="5741"/>
          <a:stretch/>
        </p:blipFill>
        <p:spPr>
          <a:xfrm>
            <a:off x="5089967" y="4388584"/>
            <a:ext cx="1331170" cy="1974116"/>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5484" y="4512408"/>
            <a:ext cx="2438400" cy="2438400"/>
          </a:xfrm>
          <a:prstGeom prst="rect">
            <a:avLst/>
          </a:prstGeom>
        </p:spPr>
      </p:pic>
    </p:spTree>
    <p:extLst>
      <p:ext uri="{BB962C8B-B14F-4D97-AF65-F5344CB8AC3E}">
        <p14:creationId xmlns:p14="http://schemas.microsoft.com/office/powerpoint/2010/main" val="2425392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2800"/>
          </a:xfrm>
        </p:spPr>
        <p:txBody>
          <a:bodyPr/>
          <a:lstStyle/>
          <a:p>
            <a:r>
              <a:rPr lang="en-US" dirty="0"/>
              <a:t>What NOT to bring to camp</a:t>
            </a:r>
          </a:p>
        </p:txBody>
      </p:sp>
      <p:sp>
        <p:nvSpPr>
          <p:cNvPr id="3" name="Content Placeholder 2"/>
          <p:cNvSpPr>
            <a:spLocks noGrp="1"/>
          </p:cNvSpPr>
          <p:nvPr>
            <p:ph sz="half" idx="1"/>
          </p:nvPr>
        </p:nvSpPr>
        <p:spPr>
          <a:xfrm>
            <a:off x="1223434" y="1481141"/>
            <a:ext cx="8050568" cy="4216274"/>
          </a:xfrm>
          <a:ln w="57150">
            <a:solidFill>
              <a:srgbClr val="FF0000"/>
            </a:solidFill>
          </a:ln>
        </p:spPr>
        <p:txBody>
          <a:bodyPr>
            <a:noAutofit/>
          </a:bodyPr>
          <a:lstStyle/>
          <a:p>
            <a:pPr>
              <a:buClr>
                <a:srgbClr val="FF0000"/>
              </a:buClr>
            </a:pPr>
            <a:r>
              <a:rPr lang="en-US" sz="2400" dirty="0"/>
              <a:t>Open toe shoes or Crocs- they do not provide adequate support and safety for running &amp; playing</a:t>
            </a:r>
          </a:p>
          <a:p>
            <a:pPr>
              <a:buClr>
                <a:srgbClr val="FF0000"/>
              </a:buClr>
            </a:pPr>
            <a:r>
              <a:rPr lang="en-US" sz="2400" dirty="0"/>
              <a:t>Hand sanitizers</a:t>
            </a:r>
          </a:p>
          <a:p>
            <a:pPr>
              <a:buClr>
                <a:srgbClr val="FF0000"/>
              </a:buClr>
            </a:pPr>
            <a:r>
              <a:rPr lang="en-US" sz="2400" dirty="0"/>
              <a:t>Individual sunscreen (unless approved by Assistant Directors)</a:t>
            </a:r>
          </a:p>
          <a:p>
            <a:pPr>
              <a:buClr>
                <a:srgbClr val="FF0000"/>
              </a:buClr>
            </a:pPr>
            <a:r>
              <a:rPr lang="en-US" sz="2400" dirty="0"/>
              <a:t>Valuables</a:t>
            </a:r>
          </a:p>
          <a:p>
            <a:pPr>
              <a:buClr>
                <a:srgbClr val="FF0000"/>
              </a:buClr>
            </a:pPr>
            <a:r>
              <a:rPr lang="en-US" sz="2400" dirty="0"/>
              <a:t>Toy or real weapons</a:t>
            </a:r>
          </a:p>
        </p:txBody>
      </p:sp>
    </p:spTree>
    <p:extLst>
      <p:ext uri="{BB962C8B-B14F-4D97-AF65-F5344CB8AC3E}">
        <p14:creationId xmlns:p14="http://schemas.microsoft.com/office/powerpoint/2010/main" val="1236679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expect at Check-In &amp; Check-Out</a:t>
            </a:r>
          </a:p>
        </p:txBody>
      </p:sp>
      <p:sp>
        <p:nvSpPr>
          <p:cNvPr id="3" name="Content Placeholder 2"/>
          <p:cNvSpPr>
            <a:spLocks noGrp="1"/>
          </p:cNvSpPr>
          <p:nvPr>
            <p:ph idx="1"/>
          </p:nvPr>
        </p:nvSpPr>
        <p:spPr>
          <a:xfrm>
            <a:off x="677334" y="1498600"/>
            <a:ext cx="8596668" cy="5029199"/>
          </a:xfrm>
        </p:spPr>
        <p:txBody>
          <a:bodyPr>
            <a:normAutofit lnSpcReduction="10000"/>
          </a:bodyPr>
          <a:lstStyle/>
          <a:p>
            <a:pPr marL="0" indent="0">
              <a:buNone/>
            </a:pPr>
            <a:r>
              <a:rPr lang="en-US" dirty="0">
                <a:solidFill>
                  <a:schemeClr val="accent1">
                    <a:lumMod val="75000"/>
                  </a:schemeClr>
                </a:solidFill>
              </a:rPr>
              <a:t>Check-In</a:t>
            </a:r>
            <a:r>
              <a:rPr lang="en-US" dirty="0">
                <a:solidFill>
                  <a:schemeClr val="tx1"/>
                </a:solidFill>
              </a:rPr>
              <a:t> | Turf Gym Garage Door at the South East side of the facility</a:t>
            </a:r>
          </a:p>
          <a:p>
            <a:r>
              <a:rPr lang="en-US" dirty="0">
                <a:solidFill>
                  <a:schemeClr val="tx1"/>
                </a:solidFill>
              </a:rPr>
              <a:t>Parents apply first coat of sunscreen before/at check-in, sunscreen will be reapplied throughout the day</a:t>
            </a:r>
          </a:p>
          <a:p>
            <a:r>
              <a:rPr lang="en-US" dirty="0">
                <a:solidFill>
                  <a:schemeClr val="tx1"/>
                </a:solidFill>
              </a:rPr>
              <a:t>Parents answer sunscreen application question on their ePACT app to expedite check-in</a:t>
            </a:r>
          </a:p>
          <a:p>
            <a:r>
              <a:rPr lang="en-US" dirty="0">
                <a:solidFill>
                  <a:schemeClr val="tx1"/>
                </a:solidFill>
              </a:rPr>
              <a:t>Doors open and &amp; Check-in begins at 8am | please arrive by 8:45am in order for your camper to take part in the morning camp meeting</a:t>
            </a:r>
          </a:p>
          <a:p>
            <a:r>
              <a:rPr lang="en-US" dirty="0">
                <a:solidFill>
                  <a:schemeClr val="tx1"/>
                </a:solidFill>
              </a:rPr>
              <a:t>Check-in at the Welcome Table inside the Turf Gym Garage Door</a:t>
            </a:r>
          </a:p>
          <a:p>
            <a:r>
              <a:rPr lang="en-US" dirty="0">
                <a:solidFill>
                  <a:schemeClr val="tx1"/>
                </a:solidFill>
              </a:rPr>
              <a:t>8am-8:45am | Free Choice Time</a:t>
            </a:r>
          </a:p>
          <a:p>
            <a:r>
              <a:rPr lang="en-US" dirty="0">
                <a:solidFill>
                  <a:schemeClr val="tx1"/>
                </a:solidFill>
              </a:rPr>
              <a:t>If arriving late, please call the camp cell phone for check-in location</a:t>
            </a:r>
          </a:p>
          <a:p>
            <a:pPr marL="0" indent="0">
              <a:buNone/>
            </a:pPr>
            <a:r>
              <a:rPr lang="en-US" dirty="0">
                <a:solidFill>
                  <a:schemeClr val="accent1">
                    <a:lumMod val="75000"/>
                  </a:schemeClr>
                </a:solidFill>
              </a:rPr>
              <a:t>Check-Out</a:t>
            </a:r>
            <a:r>
              <a:rPr lang="en-US" dirty="0">
                <a:solidFill>
                  <a:schemeClr val="tx1"/>
                </a:solidFill>
              </a:rPr>
              <a:t> | Turf Gym Garage Door at the South East side of the facility</a:t>
            </a:r>
          </a:p>
          <a:p>
            <a:r>
              <a:rPr lang="en-US" dirty="0">
                <a:solidFill>
                  <a:schemeClr val="tx1"/>
                </a:solidFill>
              </a:rPr>
              <a:t>Small Group activities generally wrap up at 4pm | 4pm-4:30pm Free Choice Time</a:t>
            </a:r>
          </a:p>
          <a:p>
            <a:r>
              <a:rPr lang="en-US" dirty="0">
                <a:solidFill>
                  <a:schemeClr val="tx1"/>
                </a:solidFill>
              </a:rPr>
              <a:t>Check-out at the Welcome Table in the Turf Gym</a:t>
            </a:r>
          </a:p>
        </p:txBody>
      </p:sp>
    </p:spTree>
    <p:extLst>
      <p:ext uri="{BB962C8B-B14F-4D97-AF65-F5344CB8AC3E}">
        <p14:creationId xmlns:p14="http://schemas.microsoft.com/office/powerpoint/2010/main" val="3866176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expect at Check-In &amp; Check-Out</a:t>
            </a:r>
          </a:p>
        </p:txBody>
      </p:sp>
      <p:sp>
        <p:nvSpPr>
          <p:cNvPr id="3" name="Content Placeholder 2"/>
          <p:cNvSpPr>
            <a:spLocks noGrp="1"/>
          </p:cNvSpPr>
          <p:nvPr>
            <p:ph idx="1"/>
          </p:nvPr>
        </p:nvSpPr>
        <p:spPr>
          <a:xfrm>
            <a:off x="677334" y="1498600"/>
            <a:ext cx="8596668" cy="5029199"/>
          </a:xfrm>
        </p:spPr>
        <p:txBody>
          <a:bodyPr>
            <a:normAutofit/>
          </a:bodyPr>
          <a:lstStyle/>
          <a:p>
            <a:pPr marL="0" indent="0">
              <a:buNone/>
            </a:pPr>
            <a:r>
              <a:rPr lang="en-US" dirty="0">
                <a:solidFill>
                  <a:schemeClr val="tx1"/>
                </a:solidFill>
              </a:rPr>
              <a:t>Campers with written permission to check in/out without a parent</a:t>
            </a:r>
          </a:p>
          <a:p>
            <a:r>
              <a:rPr lang="en-US" dirty="0">
                <a:solidFill>
                  <a:schemeClr val="tx1"/>
                </a:solidFill>
              </a:rPr>
              <a:t>Parents may indicate on ePACT if their camper is permitted to sign themselves in and out of camp</a:t>
            </a:r>
          </a:p>
          <a:p>
            <a:r>
              <a:rPr lang="en-US" dirty="0">
                <a:solidFill>
                  <a:schemeClr val="tx1"/>
                </a:solidFill>
              </a:rPr>
              <a:t>Per state recommendations, this is only for campers age 8+</a:t>
            </a:r>
          </a:p>
          <a:p>
            <a:r>
              <a:rPr lang="en-US" dirty="0">
                <a:solidFill>
                  <a:schemeClr val="tx1"/>
                </a:solidFill>
              </a:rPr>
              <a:t>Campers are expected to arrive by 8:45am and will not be released until 4:30pm without written permission of a change request</a:t>
            </a:r>
          </a:p>
          <a:p>
            <a:r>
              <a:rPr lang="en-US" dirty="0">
                <a:solidFill>
                  <a:schemeClr val="tx1"/>
                </a:solidFill>
              </a:rPr>
              <a:t>Once checked in, campers must stay in the care of camp staff at all times until check out. </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16229"/>
          <a:stretch/>
        </p:blipFill>
        <p:spPr>
          <a:xfrm>
            <a:off x="7715250" y="4415519"/>
            <a:ext cx="3784600" cy="2112280"/>
          </a:xfrm>
          <a:prstGeom prst="rect">
            <a:avLst/>
          </a:prstGeom>
        </p:spPr>
      </p:pic>
      <p:sp>
        <p:nvSpPr>
          <p:cNvPr id="5" name="TextBox 4"/>
          <p:cNvSpPr txBox="1"/>
          <p:nvPr/>
        </p:nvSpPr>
        <p:spPr>
          <a:xfrm>
            <a:off x="1535154" y="4415519"/>
            <a:ext cx="5181600" cy="2031325"/>
          </a:xfrm>
          <a:prstGeom prst="rect">
            <a:avLst/>
          </a:prstGeom>
          <a:solidFill>
            <a:srgbClr val="92D050"/>
          </a:solidFill>
        </p:spPr>
        <p:txBody>
          <a:bodyPr wrap="square" rtlCol="0">
            <a:spAutoFit/>
          </a:bodyPr>
          <a:lstStyle/>
          <a:p>
            <a:r>
              <a:rPr lang="en-US" dirty="0"/>
              <a:t>Campers must be picked up by 4:30pm. Repeated late pick-ups will result in a meeting with the Recreation Supervisor and enrollment may be cancelled with no refund/credit.</a:t>
            </a:r>
          </a:p>
          <a:p>
            <a:r>
              <a:rPr lang="en-US" dirty="0"/>
              <a:t>	$10 for 1-5 minutes late</a:t>
            </a:r>
          </a:p>
          <a:p>
            <a:r>
              <a:rPr lang="en-US" dirty="0"/>
              <a:t>	$30 for 6-15 minutes late</a:t>
            </a:r>
          </a:p>
          <a:p>
            <a:r>
              <a:rPr lang="en-US"/>
              <a:t>	$</a:t>
            </a:r>
            <a:r>
              <a:rPr lang="en-US" dirty="0"/>
              <a:t>60 for 16-30 minutes late</a:t>
            </a:r>
          </a:p>
        </p:txBody>
      </p:sp>
    </p:spTree>
    <p:extLst>
      <p:ext uri="{BB962C8B-B14F-4D97-AF65-F5344CB8AC3E}">
        <p14:creationId xmlns:p14="http://schemas.microsoft.com/office/powerpoint/2010/main" val="196819334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10344</TotalTime>
  <Words>1703</Words>
  <Application>Microsoft Office PowerPoint</Application>
  <PresentationFormat>Widescreen</PresentationFormat>
  <Paragraphs>216</Paragraphs>
  <Slides>21</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Courier New</vt:lpstr>
      <vt:lpstr>Roboto</vt:lpstr>
      <vt:lpstr>Trebuchet MS</vt:lpstr>
      <vt:lpstr>Wingdings</vt:lpstr>
      <vt:lpstr>Wingdings 3</vt:lpstr>
      <vt:lpstr>Facet</vt:lpstr>
      <vt:lpstr>Welcome to Summer Day Camp Highlight Information</vt:lpstr>
      <vt:lpstr>Questions &amp; Answers</vt:lpstr>
      <vt:lpstr>General Information</vt:lpstr>
      <vt:lpstr>Goals for camp</vt:lpstr>
      <vt:lpstr>Illness Prevention</vt:lpstr>
      <vt:lpstr>What to bring to camp</vt:lpstr>
      <vt:lpstr>What NOT to bring to camp</vt:lpstr>
      <vt:lpstr>What to expect at Check-In &amp; Check-Out</vt:lpstr>
      <vt:lpstr>What to expect at Check-In &amp; Check-Out</vt:lpstr>
      <vt:lpstr>PowerPoint Presentation</vt:lpstr>
      <vt:lpstr>Field Trips</vt:lpstr>
      <vt:lpstr>Swimming | Louisville Recreation Center</vt:lpstr>
      <vt:lpstr>Special Activities &amp; Guest Presentations</vt:lpstr>
      <vt:lpstr>Guidance</vt:lpstr>
      <vt:lpstr>Pre-existing Condition | Allergies | Medications</vt:lpstr>
      <vt:lpstr>Safety is a priority</vt:lpstr>
      <vt:lpstr>Sunscreen</vt:lpstr>
      <vt:lpstr>Camp Staff</vt:lpstr>
      <vt:lpstr>New Camper Information Database </vt:lpstr>
      <vt:lpstr>Contacts</vt:lpstr>
      <vt:lpstr>Thank you for choosing Summer Day Camp, we look forward to seeing you soon!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Summer Day Camp</dc:title>
  <dc:creator>Mandy Perera</dc:creator>
  <cp:lastModifiedBy>Mandy Perera</cp:lastModifiedBy>
  <cp:revision>104</cp:revision>
  <cp:lastPrinted>2021-05-18T14:55:07Z</cp:lastPrinted>
  <dcterms:created xsi:type="dcterms:W3CDTF">2019-10-24T17:17:09Z</dcterms:created>
  <dcterms:modified xsi:type="dcterms:W3CDTF">2026-03-06T16:47:01Z</dcterms:modified>
</cp:coreProperties>
</file>